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694" r:id="rId3"/>
    <p:sldId id="646" r:id="rId4"/>
    <p:sldId id="658" r:id="rId5"/>
    <p:sldId id="662" r:id="rId6"/>
    <p:sldId id="695" r:id="rId7"/>
    <p:sldId id="696" r:id="rId8"/>
    <p:sldId id="682" r:id="rId9"/>
    <p:sldId id="697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19/02/2021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19/02/2021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19/02/2021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19/02/2021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19/02/2021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19/02/2021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19/02/2021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19/02/2021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19/02/2021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19/02/2021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19/02/2021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6DBC2-4B83-4E05-8339-32826F083F81}" type="datetimeFigureOut">
              <a:rPr lang="fr-FR" smtClean="0"/>
              <a:t>19/02/2021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1 - Leçon 2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endParaRPr lang="fr-FR" b="1" dirty="0" smtClean="0"/>
          </a:p>
          <a:p>
            <a:endParaRPr lang="fr-FR" b="1" dirty="0" smtClean="0"/>
          </a:p>
          <a:p>
            <a:r>
              <a:rPr lang="fr-FR" b="1" dirty="0" smtClean="0"/>
              <a:t> Les cartes maîtresses</a:t>
            </a:r>
          </a:p>
          <a:p>
            <a:pPr algn="l"/>
            <a:r>
              <a:rPr lang="fr-FR" b="1" dirty="0" smtClean="0"/>
              <a:t>	</a:t>
            </a:r>
            <a:r>
              <a:rPr lang="fr-FR" dirty="0" smtClean="0"/>
              <a:t>On </a:t>
            </a:r>
            <a:r>
              <a:rPr lang="fr-FR" dirty="0"/>
              <a:t>dit qu’une carte du camp du déclarant est </a:t>
            </a:r>
            <a:r>
              <a:rPr lang="fr-FR" b="1" dirty="0"/>
              <a:t>maîtresse</a:t>
            </a:r>
            <a:r>
              <a:rPr lang="fr-FR" dirty="0"/>
              <a:t> lorsque le camp de la défense ne possède pas de carte supérieure dans cette couleur.</a:t>
            </a:r>
          </a:p>
          <a:p>
            <a:pPr algn="l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343877" y="922215"/>
            <a:ext cx="11387015" cy="74246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Le déclarant joue avec deux jeux : le sien et celui du mort</a:t>
            </a:r>
          </a:p>
        </p:txBody>
      </p:sp>
      <p:grpSp>
        <p:nvGrpSpPr>
          <p:cNvPr id="4" name="Groupe 3"/>
          <p:cNvGrpSpPr/>
          <p:nvPr/>
        </p:nvGrpSpPr>
        <p:grpSpPr>
          <a:xfrm>
            <a:off x="343877" y="3141785"/>
            <a:ext cx="1195755" cy="1118530"/>
            <a:chOff x="343877" y="3141785"/>
            <a:chExt cx="1195755" cy="1118530"/>
          </a:xfrm>
        </p:grpSpPr>
        <p:sp>
          <p:nvSpPr>
            <p:cNvPr id="7" name="Rectangle à coins arrondis 6"/>
            <p:cNvSpPr/>
            <p:nvPr/>
          </p:nvSpPr>
          <p:spPr>
            <a:xfrm>
              <a:off x="343877" y="3141785"/>
              <a:ext cx="1195755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FFC000"/>
                  </a:solidFill>
                </a:rPr>
                <a:t>♦ </a:t>
              </a:r>
              <a:r>
                <a:rPr lang="fr-FR" sz="2400" b="1" dirty="0">
                  <a:solidFill>
                    <a:schemeClr val="tx1"/>
                  </a:solidFill>
                </a:rPr>
                <a:t>A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à coins arrondis 7"/>
            <p:cNvSpPr/>
            <p:nvPr/>
          </p:nvSpPr>
          <p:spPr>
            <a:xfrm>
              <a:off x="343877" y="3900807"/>
              <a:ext cx="1195755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FFC000"/>
                  </a:solidFill>
                </a:rPr>
                <a:t>♦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5 2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à coins arrondis 8"/>
            <p:cNvSpPr/>
            <p:nvPr/>
          </p:nvSpPr>
          <p:spPr>
            <a:xfrm>
              <a:off x="818662" y="3580682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1" name="ZoneTexte 10"/>
          <p:cNvSpPr txBox="1"/>
          <p:nvPr/>
        </p:nvSpPr>
        <p:spPr>
          <a:xfrm>
            <a:off x="1946031" y="3141785"/>
            <a:ext cx="95816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Le camp de la défense ne possède pas de supérieure à </a:t>
            </a:r>
            <a:r>
              <a:rPr lang="fr-FR" sz="2400" dirty="0" smtClean="0"/>
              <a:t>l’As.</a:t>
            </a:r>
          </a:p>
          <a:p>
            <a:r>
              <a:rPr lang="fr-FR" sz="2400" dirty="0" smtClean="0"/>
              <a:t>L’As </a:t>
            </a:r>
            <a:r>
              <a:rPr lang="fr-FR" sz="2400" dirty="0"/>
              <a:t>de </a:t>
            </a:r>
            <a:r>
              <a:rPr lang="fr-FR" sz="2400" dirty="0">
                <a:solidFill>
                  <a:srgbClr val="FFC000"/>
                </a:solidFill>
              </a:rPr>
              <a:t>♦ </a:t>
            </a:r>
            <a:r>
              <a:rPr lang="fr-FR" sz="2400" dirty="0"/>
              <a:t>est une carte maîtresse</a:t>
            </a:r>
            <a:r>
              <a:rPr lang="fr-FR" sz="2400" dirty="0" smtClean="0"/>
              <a:t>.</a:t>
            </a:r>
            <a:endParaRPr lang="fr-FR" sz="2400" dirty="0"/>
          </a:p>
        </p:txBody>
      </p:sp>
      <p:grpSp>
        <p:nvGrpSpPr>
          <p:cNvPr id="10" name="Groupe 9"/>
          <p:cNvGrpSpPr/>
          <p:nvPr/>
        </p:nvGrpSpPr>
        <p:grpSpPr>
          <a:xfrm>
            <a:off x="343877" y="4472973"/>
            <a:ext cx="1195755" cy="1118530"/>
            <a:chOff x="343877" y="4472973"/>
            <a:chExt cx="1195755" cy="1118530"/>
          </a:xfrm>
        </p:grpSpPr>
        <p:sp>
          <p:nvSpPr>
            <p:cNvPr id="12" name="Rectangle à coins arrondis 11"/>
            <p:cNvSpPr/>
            <p:nvPr/>
          </p:nvSpPr>
          <p:spPr>
            <a:xfrm>
              <a:off x="343877" y="4472973"/>
              <a:ext cx="1195755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FF0000"/>
                  </a:solidFill>
                  <a:latin typeface="Segoe UI Black" pitchFamily="34" charset="0"/>
                  <a:ea typeface="Segoe UI Black" pitchFamily="34" charset="0"/>
                </a:rPr>
                <a:t>♥</a:t>
              </a:r>
              <a:r>
                <a:rPr lang="fr-FR" sz="2400" dirty="0" smtClean="0">
                  <a:solidFill>
                    <a:srgbClr val="FFC000"/>
                  </a:solidFill>
                </a:rPr>
                <a:t>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 5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à coins arrondis 12"/>
            <p:cNvSpPr/>
            <p:nvPr/>
          </p:nvSpPr>
          <p:spPr>
            <a:xfrm>
              <a:off x="343877" y="5231995"/>
              <a:ext cx="1195755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FF0000"/>
                  </a:solidFill>
                  <a:latin typeface="Segoe UI Black" pitchFamily="34" charset="0"/>
                  <a:ea typeface="Segoe UI Black" pitchFamily="34" charset="0"/>
                </a:rPr>
                <a:t>♥</a:t>
              </a:r>
              <a:r>
                <a:rPr lang="fr-FR" sz="2400" dirty="0" smtClean="0">
                  <a:solidFill>
                    <a:srgbClr val="FFC000"/>
                  </a:solidFill>
                </a:rPr>
                <a:t>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8 7 4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à coins arrondis 13"/>
            <p:cNvSpPr/>
            <p:nvPr/>
          </p:nvSpPr>
          <p:spPr>
            <a:xfrm>
              <a:off x="818662" y="4911870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5" name="ZoneTexte 14"/>
          <p:cNvSpPr txBox="1"/>
          <p:nvPr/>
        </p:nvSpPr>
        <p:spPr>
          <a:xfrm>
            <a:off x="1946031" y="4472973"/>
            <a:ext cx="95816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Le camp de la défense possède l’As de </a:t>
            </a:r>
            <a:r>
              <a:rPr lang="fr-FR" sz="2400" dirty="0">
                <a:solidFill>
                  <a:srgbClr val="FF0000"/>
                </a:solidFill>
                <a:latin typeface="Segoe UI Black" pitchFamily="34" charset="0"/>
                <a:ea typeface="Segoe UI Black" pitchFamily="34" charset="0"/>
              </a:rPr>
              <a:t>♥</a:t>
            </a:r>
            <a:r>
              <a:rPr lang="fr-FR" sz="2400" dirty="0"/>
              <a:t>, supérieur au Roi du déclarant.</a:t>
            </a:r>
          </a:p>
          <a:p>
            <a:r>
              <a:rPr lang="fr-FR" sz="2400" dirty="0"/>
              <a:t>Le Roi n’est pas une carte maîtresse.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1 - Leçon 2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 Les cartes maîtresses</a:t>
            </a:r>
          </a:p>
          <a:p>
            <a:pPr algn="l"/>
            <a:r>
              <a:rPr lang="fr-FR" b="1" dirty="0" smtClean="0"/>
              <a:t>	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4" name="Groupe 3"/>
          <p:cNvGrpSpPr/>
          <p:nvPr/>
        </p:nvGrpSpPr>
        <p:grpSpPr>
          <a:xfrm>
            <a:off x="328245" y="1348689"/>
            <a:ext cx="1195755" cy="1118530"/>
            <a:chOff x="328245" y="1348689"/>
            <a:chExt cx="1195755" cy="1118530"/>
          </a:xfrm>
        </p:grpSpPr>
        <p:sp>
          <p:nvSpPr>
            <p:cNvPr id="24" name="Rectangle à coins arrondis 23"/>
            <p:cNvSpPr/>
            <p:nvPr/>
          </p:nvSpPr>
          <p:spPr>
            <a:xfrm>
              <a:off x="328245" y="1348689"/>
              <a:ext cx="1195755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00B050"/>
                  </a:solidFill>
                  <a:latin typeface="Segoe UI Black" pitchFamily="34" charset="0"/>
                  <a:ea typeface="Segoe UI Black" pitchFamily="34" charset="0"/>
                </a:rPr>
                <a:t>♣</a:t>
              </a:r>
              <a:r>
                <a:rPr lang="fr-FR" sz="2400" dirty="0" smtClean="0">
                  <a:solidFill>
                    <a:srgbClr val="FFC000"/>
                  </a:solidFill>
                </a:rPr>
                <a:t> </a:t>
              </a:r>
              <a:r>
                <a:rPr lang="fr-FR" sz="2400" b="1" dirty="0">
                  <a:solidFill>
                    <a:schemeClr val="tx1"/>
                  </a:solidFill>
                </a:rPr>
                <a:t>A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7 4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5" name="Rectangle à coins arrondis 24"/>
            <p:cNvSpPr/>
            <p:nvPr/>
          </p:nvSpPr>
          <p:spPr>
            <a:xfrm>
              <a:off x="328245" y="2107711"/>
              <a:ext cx="1195755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00B050"/>
                  </a:solidFill>
                  <a:latin typeface="Segoe UI Black" pitchFamily="34" charset="0"/>
                  <a:ea typeface="Segoe UI Black" pitchFamily="34" charset="0"/>
                </a:rPr>
                <a:t>♣</a:t>
              </a:r>
              <a:r>
                <a:rPr lang="fr-FR" sz="2400" dirty="0" smtClean="0">
                  <a:solidFill>
                    <a:srgbClr val="FFC000"/>
                  </a:solidFill>
                </a:rPr>
                <a:t>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D 6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6" name="Rectangle à coins arrondis 25"/>
            <p:cNvSpPr/>
            <p:nvPr/>
          </p:nvSpPr>
          <p:spPr>
            <a:xfrm>
              <a:off x="803030" y="1787586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7" name="ZoneTexte 26"/>
          <p:cNvSpPr txBox="1"/>
          <p:nvPr/>
        </p:nvSpPr>
        <p:spPr>
          <a:xfrm>
            <a:off x="1930399" y="1348689"/>
            <a:ext cx="99403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Le camp de la défense possède le Roi de </a:t>
            </a:r>
            <a:r>
              <a:rPr lang="fr-FR" sz="2400" dirty="0">
                <a:solidFill>
                  <a:srgbClr val="00B050"/>
                </a:solidFill>
                <a:latin typeface="Segoe UI Black" pitchFamily="34" charset="0"/>
                <a:ea typeface="Segoe UI Black" pitchFamily="34" charset="0"/>
              </a:rPr>
              <a:t>♣</a:t>
            </a:r>
            <a:r>
              <a:rPr lang="fr-FR" sz="2400" dirty="0"/>
              <a:t>, supérieur à la Dame du déclarant.</a:t>
            </a:r>
          </a:p>
          <a:p>
            <a:r>
              <a:rPr lang="fr-FR" sz="2400" dirty="0"/>
              <a:t>L’As de </a:t>
            </a:r>
            <a:r>
              <a:rPr lang="fr-FR" sz="2400" dirty="0">
                <a:solidFill>
                  <a:srgbClr val="00B050"/>
                </a:solidFill>
                <a:latin typeface="Segoe UI Black" pitchFamily="34" charset="0"/>
                <a:ea typeface="Segoe UI Black" pitchFamily="34" charset="0"/>
              </a:rPr>
              <a:t>♣ </a:t>
            </a:r>
            <a:r>
              <a:rPr lang="fr-FR" sz="2400" dirty="0"/>
              <a:t>est la seule carte maîtresse du déclarant.</a:t>
            </a:r>
          </a:p>
        </p:txBody>
      </p:sp>
      <p:grpSp>
        <p:nvGrpSpPr>
          <p:cNvPr id="6" name="Groupe 5"/>
          <p:cNvGrpSpPr/>
          <p:nvPr/>
        </p:nvGrpSpPr>
        <p:grpSpPr>
          <a:xfrm>
            <a:off x="328245" y="2679877"/>
            <a:ext cx="1195755" cy="1118530"/>
            <a:chOff x="328245" y="2679877"/>
            <a:chExt cx="1195755" cy="1118530"/>
          </a:xfrm>
        </p:grpSpPr>
        <p:sp>
          <p:nvSpPr>
            <p:cNvPr id="28" name="Rectangle à coins arrondis 27"/>
            <p:cNvSpPr/>
            <p:nvPr/>
          </p:nvSpPr>
          <p:spPr>
            <a:xfrm>
              <a:off x="328245" y="2679877"/>
              <a:ext cx="1195755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dirty="0" smtClean="0">
                  <a:solidFill>
                    <a:srgbClr val="FFC000"/>
                  </a:solidFill>
                </a:rPr>
                <a:t>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 8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9" name="Rectangle à coins arrondis 28"/>
            <p:cNvSpPr/>
            <p:nvPr/>
          </p:nvSpPr>
          <p:spPr>
            <a:xfrm>
              <a:off x="328245" y="3438899"/>
              <a:ext cx="1195755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dirty="0" smtClean="0">
                  <a:solidFill>
                    <a:srgbClr val="FFC000"/>
                  </a:solidFill>
                </a:rPr>
                <a:t>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V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0" name="Rectangle à coins arrondis 29"/>
            <p:cNvSpPr/>
            <p:nvPr/>
          </p:nvSpPr>
          <p:spPr>
            <a:xfrm>
              <a:off x="803030" y="3118774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1" name="ZoneTexte 30"/>
          <p:cNvSpPr txBox="1"/>
          <p:nvPr/>
        </p:nvSpPr>
        <p:spPr>
          <a:xfrm>
            <a:off x="1930399" y="2679877"/>
            <a:ext cx="95816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Le camp de la défense possède la Dame de </a:t>
            </a:r>
            <a:r>
              <a:rPr lang="fr-FR" sz="2400" dirty="0">
                <a:latin typeface="Segoe UI Black" pitchFamily="34" charset="0"/>
                <a:ea typeface="Segoe UI Black" pitchFamily="34" charset="0"/>
              </a:rPr>
              <a:t>♠</a:t>
            </a:r>
            <a:r>
              <a:rPr lang="fr-FR" sz="2400" dirty="0"/>
              <a:t>, supérieure au Valet. </a:t>
            </a:r>
            <a:endParaRPr lang="fr-FR" sz="2400" dirty="0" smtClean="0"/>
          </a:p>
          <a:p>
            <a:r>
              <a:rPr lang="fr-FR" sz="2400" dirty="0" smtClean="0"/>
              <a:t>L’As </a:t>
            </a:r>
            <a:r>
              <a:rPr lang="fr-FR" sz="2400" dirty="0"/>
              <a:t>et le Roi sont </a:t>
            </a:r>
            <a:r>
              <a:rPr lang="fr-FR" sz="2400" dirty="0" smtClean="0"/>
              <a:t>les deux seules cartes </a:t>
            </a:r>
            <a:r>
              <a:rPr lang="fr-FR" sz="2400" dirty="0"/>
              <a:t>maîtresses à </a:t>
            </a:r>
            <a:r>
              <a:rPr lang="fr-FR" sz="2400" dirty="0">
                <a:latin typeface="Segoe UI Black" pitchFamily="34" charset="0"/>
                <a:ea typeface="Segoe UI Black" pitchFamily="34" charset="0"/>
              </a:rPr>
              <a:t>♠</a:t>
            </a:r>
            <a:r>
              <a:rPr lang="fr-FR" sz="2400" dirty="0"/>
              <a:t>.</a:t>
            </a:r>
          </a:p>
        </p:txBody>
      </p:sp>
      <p:grpSp>
        <p:nvGrpSpPr>
          <p:cNvPr id="7" name="Groupe 6"/>
          <p:cNvGrpSpPr/>
          <p:nvPr/>
        </p:nvGrpSpPr>
        <p:grpSpPr>
          <a:xfrm>
            <a:off x="328245" y="4018167"/>
            <a:ext cx="1195755" cy="1118530"/>
            <a:chOff x="328245" y="4018167"/>
            <a:chExt cx="1195755" cy="1118530"/>
          </a:xfrm>
        </p:grpSpPr>
        <p:sp>
          <p:nvSpPr>
            <p:cNvPr id="32" name="Rectangle à coins arrondis 31"/>
            <p:cNvSpPr/>
            <p:nvPr/>
          </p:nvSpPr>
          <p:spPr>
            <a:xfrm>
              <a:off x="328245" y="4018167"/>
              <a:ext cx="1195755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FF0000"/>
                  </a:solidFill>
                  <a:latin typeface="Segoe UI Black" pitchFamily="34" charset="0"/>
                  <a:ea typeface="Segoe UI Black" pitchFamily="34" charset="0"/>
                </a:rPr>
                <a:t>♥</a:t>
              </a:r>
              <a:r>
                <a:rPr lang="fr-FR" sz="2400" dirty="0" smtClean="0">
                  <a:solidFill>
                    <a:srgbClr val="FFC000"/>
                  </a:solidFill>
                </a:rPr>
                <a:t>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 5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3" name="Rectangle à coins arrondis 32"/>
            <p:cNvSpPr/>
            <p:nvPr/>
          </p:nvSpPr>
          <p:spPr>
            <a:xfrm>
              <a:off x="328245" y="4777189"/>
              <a:ext cx="1195755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FF0000"/>
                  </a:solidFill>
                  <a:latin typeface="Segoe UI Black" pitchFamily="34" charset="0"/>
                  <a:ea typeface="Segoe UI Black" pitchFamily="34" charset="0"/>
                </a:rPr>
                <a:t>♥</a:t>
              </a:r>
              <a:r>
                <a:rPr lang="fr-FR" sz="2400" dirty="0" smtClean="0">
                  <a:solidFill>
                    <a:srgbClr val="FFC000"/>
                  </a:solidFill>
                </a:rPr>
                <a:t>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D 6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4" name="Rectangle à coins arrondis 33"/>
            <p:cNvSpPr/>
            <p:nvPr/>
          </p:nvSpPr>
          <p:spPr>
            <a:xfrm>
              <a:off x="803030" y="4457064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5" name="ZoneTexte 34"/>
          <p:cNvSpPr txBox="1"/>
          <p:nvPr/>
        </p:nvSpPr>
        <p:spPr>
          <a:xfrm>
            <a:off x="1930398" y="3936368"/>
            <a:ext cx="99403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Le camp de la défense possède l’As de </a:t>
            </a:r>
            <a:r>
              <a:rPr lang="fr-FR" sz="2400" dirty="0">
                <a:solidFill>
                  <a:srgbClr val="FF0000"/>
                </a:solidFill>
                <a:latin typeface="Segoe UI Black" pitchFamily="34" charset="0"/>
                <a:ea typeface="Segoe UI Black" pitchFamily="34" charset="0"/>
              </a:rPr>
              <a:t>♥</a:t>
            </a:r>
            <a:r>
              <a:rPr lang="fr-FR" sz="2400" dirty="0"/>
              <a:t>, supérieur au Roi et à la Dame du déclarant.</a:t>
            </a:r>
          </a:p>
          <a:p>
            <a:r>
              <a:rPr lang="fr-FR" sz="2400" dirty="0"/>
              <a:t>Le camp du déclarant ne possède aucune carte maîtresse à </a:t>
            </a:r>
            <a:r>
              <a:rPr lang="fr-FR" sz="2400" dirty="0">
                <a:solidFill>
                  <a:srgbClr val="FF0000"/>
                </a:solidFill>
                <a:latin typeface="Segoe UI Black" pitchFamily="34" charset="0"/>
                <a:ea typeface="Segoe UI Black" pitchFamily="34" charset="0"/>
              </a:rPr>
              <a:t>♥</a:t>
            </a:r>
            <a:r>
              <a:rPr lang="fr-FR" sz="2400" dirty="0"/>
              <a:t>.</a:t>
            </a:r>
          </a:p>
        </p:txBody>
      </p:sp>
      <p:grpSp>
        <p:nvGrpSpPr>
          <p:cNvPr id="8" name="Groupe 7"/>
          <p:cNvGrpSpPr/>
          <p:nvPr/>
        </p:nvGrpSpPr>
        <p:grpSpPr>
          <a:xfrm>
            <a:off x="328245" y="5349355"/>
            <a:ext cx="1195755" cy="1118530"/>
            <a:chOff x="328245" y="5349355"/>
            <a:chExt cx="1195755" cy="1118530"/>
          </a:xfrm>
        </p:grpSpPr>
        <p:sp>
          <p:nvSpPr>
            <p:cNvPr id="36" name="Rectangle à coins arrondis 35"/>
            <p:cNvSpPr/>
            <p:nvPr/>
          </p:nvSpPr>
          <p:spPr>
            <a:xfrm>
              <a:off x="328245" y="5349355"/>
              <a:ext cx="1195755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FFC000"/>
                  </a:solidFill>
                </a:rPr>
                <a:t>♦</a:t>
              </a:r>
              <a:r>
                <a:rPr lang="fr-FR" sz="2400" dirty="0" smtClean="0">
                  <a:solidFill>
                    <a:srgbClr val="FFC000"/>
                  </a:solidFill>
                </a:rPr>
                <a:t>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 D 4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7" name="Rectangle à coins arrondis 36"/>
            <p:cNvSpPr/>
            <p:nvPr/>
          </p:nvSpPr>
          <p:spPr>
            <a:xfrm>
              <a:off x="328245" y="6108377"/>
              <a:ext cx="1195755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FFC000"/>
                  </a:solidFill>
                </a:rPr>
                <a:t>♦</a:t>
              </a:r>
              <a:r>
                <a:rPr lang="fr-FR" sz="2400" dirty="0" smtClean="0">
                  <a:solidFill>
                    <a:srgbClr val="FFC000"/>
                  </a:solidFill>
                </a:rPr>
                <a:t>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6 5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8" name="Rectangle à coins arrondis 37"/>
            <p:cNvSpPr/>
            <p:nvPr/>
          </p:nvSpPr>
          <p:spPr>
            <a:xfrm>
              <a:off x="803030" y="5788252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9" name="ZoneTexte 38"/>
          <p:cNvSpPr txBox="1"/>
          <p:nvPr/>
        </p:nvSpPr>
        <p:spPr>
          <a:xfrm>
            <a:off x="1930399" y="5349355"/>
            <a:ext cx="95816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Le camp du déclarant possède trois cartes maîtresses à </a:t>
            </a:r>
            <a:r>
              <a:rPr lang="fr-FR" sz="2400" dirty="0">
                <a:solidFill>
                  <a:srgbClr val="FFC000"/>
                </a:solidFill>
              </a:rPr>
              <a:t>♦ </a:t>
            </a:r>
            <a:r>
              <a:rPr lang="fr-FR" sz="2400" dirty="0"/>
              <a:t>: l’As, le Roi et la Dame</a:t>
            </a:r>
          </a:p>
        </p:txBody>
      </p:sp>
    </p:spTree>
    <p:extLst>
      <p:ext uri="{BB962C8B-B14F-4D97-AF65-F5344CB8AC3E}">
        <p14:creationId xmlns:p14="http://schemas.microsoft.com/office/powerpoint/2010/main" val="3937649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1 - Leçon 2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Repérer les cartes maîtresses de son jeu et de celui du mort</a:t>
            </a:r>
          </a:p>
          <a:p>
            <a:endParaRPr lang="fr-FR" b="1" dirty="0" smtClean="0"/>
          </a:p>
          <a:p>
            <a:pPr algn="l"/>
            <a:r>
              <a:rPr lang="fr-FR" b="1" dirty="0"/>
              <a:t/>
            </a:r>
            <a:br>
              <a:rPr lang="fr-FR" b="1" dirty="0"/>
            </a:br>
            <a:r>
              <a:rPr lang="fr-FR" dirty="0" smtClean="0"/>
              <a:t> </a:t>
            </a:r>
            <a:r>
              <a:rPr lang="fr-FR" b="1" dirty="0"/>
              <a:t/>
            </a:r>
            <a:br>
              <a:rPr lang="fr-FR" b="1" dirty="0"/>
            </a:b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b="1" dirty="0"/>
              <a:t/>
            </a:r>
            <a:br>
              <a:rPr lang="fr-FR" b="1" dirty="0"/>
            </a:br>
            <a:r>
              <a:rPr lang="fr-FR" dirty="0" smtClean="0">
                <a:solidFill>
                  <a:srgbClr val="FFC000"/>
                </a:solidFill>
              </a:rPr>
              <a:t> </a:t>
            </a:r>
            <a:r>
              <a:rPr lang="fr-FR" b="1" dirty="0"/>
              <a:t/>
            </a:r>
            <a:br>
              <a:rPr lang="fr-FR" b="1" dirty="0"/>
            </a:b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b="1" dirty="0"/>
              <a:t/>
            </a:r>
            <a:br>
              <a:rPr lang="fr-FR" b="1" dirty="0"/>
            </a:b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2092872" y="1368549"/>
            <a:ext cx="97778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Il ne faut pas compter les cartes maîtresses de sa main, puis celles du mort et les ajouter, mais considérer une à une chaque couleur avec les deux jeux.</a:t>
            </a:r>
            <a:endParaRPr lang="fr-FR" sz="2400" dirty="0"/>
          </a:p>
        </p:txBody>
      </p:sp>
      <p:sp>
        <p:nvSpPr>
          <p:cNvPr id="7" name="ZoneTexte 6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4" name="Groupe 3"/>
          <p:cNvGrpSpPr/>
          <p:nvPr/>
        </p:nvGrpSpPr>
        <p:grpSpPr>
          <a:xfrm>
            <a:off x="336061" y="1515065"/>
            <a:ext cx="1602154" cy="4138309"/>
            <a:chOff x="336061" y="1515065"/>
            <a:chExt cx="1602154" cy="4138309"/>
          </a:xfrm>
        </p:grpSpPr>
        <p:sp>
          <p:nvSpPr>
            <p:cNvPr id="5" name="Rectangle à coins arrondis 4"/>
            <p:cNvSpPr/>
            <p:nvPr/>
          </p:nvSpPr>
          <p:spPr>
            <a:xfrm>
              <a:off x="336061" y="1515065"/>
              <a:ext cx="1602154" cy="150055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>
                  <a:solidFill>
                    <a:schemeClr val="tx1"/>
                  </a:solidFill>
                </a:rPr>
                <a:t>A D 3</a:t>
              </a:r>
              <a:r>
                <a:rPr lang="fr-FR" sz="2400" b="1" dirty="0"/>
                <a:t/>
              </a:r>
              <a:br>
                <a:rPr lang="fr-FR" sz="2400" b="1" dirty="0"/>
              </a:br>
              <a:r>
                <a:rPr lang="fr-FR" sz="2400" dirty="0">
                  <a:solidFill>
                    <a:srgbClr val="FF0000"/>
                  </a:solidFill>
                </a:rPr>
                <a:t>♥ </a:t>
              </a:r>
              <a:r>
                <a:rPr lang="fr-FR" sz="2400" b="1" dirty="0">
                  <a:solidFill>
                    <a:schemeClr val="tx1"/>
                  </a:solidFill>
                </a:rPr>
                <a:t>R 10 5 3</a:t>
              </a:r>
              <a:r>
                <a:rPr lang="fr-FR" sz="2400" b="1" dirty="0"/>
                <a:t/>
              </a:r>
              <a:br>
                <a:rPr lang="fr-FR" sz="2400" b="1" dirty="0"/>
              </a:br>
              <a:r>
                <a:rPr lang="fr-FR" sz="2400" dirty="0">
                  <a:solidFill>
                    <a:srgbClr val="FFC000"/>
                  </a:solidFill>
                </a:rPr>
                <a:t>♦ </a:t>
              </a:r>
              <a:r>
                <a:rPr lang="fr-FR" sz="2400" b="1" dirty="0">
                  <a:solidFill>
                    <a:schemeClr val="tx1"/>
                  </a:solidFill>
                </a:rPr>
                <a:t>A 9 4</a:t>
              </a:r>
              <a:r>
                <a:rPr lang="fr-FR" sz="2400" b="1" dirty="0"/>
                <a:t/>
              </a:r>
              <a:br>
                <a:rPr lang="fr-FR" sz="2400" b="1" dirty="0"/>
              </a:br>
              <a:r>
                <a:rPr lang="fr-FR" sz="2400" dirty="0">
                  <a:solidFill>
                    <a:srgbClr val="00B050"/>
                  </a:solidFill>
                </a:rPr>
                <a:t>♣ </a:t>
              </a:r>
              <a:r>
                <a:rPr lang="fr-FR" sz="2400" b="1" dirty="0">
                  <a:solidFill>
                    <a:schemeClr val="tx1"/>
                  </a:solidFill>
                </a:rPr>
                <a:t>V 8 6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à coins arrondis 9"/>
            <p:cNvSpPr/>
            <p:nvPr/>
          </p:nvSpPr>
          <p:spPr>
            <a:xfrm>
              <a:off x="647654" y="3113225"/>
              <a:ext cx="978967" cy="941989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 smtClean="0"/>
                <a:t>N</a:t>
              </a:r>
            </a:p>
            <a:p>
              <a:pPr algn="ctr"/>
              <a:r>
                <a:rPr lang="fr-FR" b="1" dirty="0" smtClean="0"/>
                <a:t>O        </a:t>
              </a:r>
              <a:r>
                <a:rPr lang="fr-FR" b="1" dirty="0" smtClean="0">
                  <a:solidFill>
                    <a:schemeClr val="bg1"/>
                  </a:solidFill>
                </a:rPr>
                <a:t>E</a:t>
              </a:r>
            </a:p>
            <a:p>
              <a:pPr algn="ctr"/>
              <a:r>
                <a:rPr lang="fr-FR" b="1" dirty="0"/>
                <a:t>S</a:t>
              </a:r>
            </a:p>
          </p:txBody>
        </p:sp>
        <p:sp>
          <p:nvSpPr>
            <p:cNvPr id="12" name="Rectangle à coins arrondis 11"/>
            <p:cNvSpPr/>
            <p:nvPr/>
          </p:nvSpPr>
          <p:spPr>
            <a:xfrm>
              <a:off x="336061" y="4152820"/>
              <a:ext cx="1602154" cy="150055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>
                  <a:solidFill>
                    <a:schemeClr val="tx1"/>
                  </a:solidFill>
                </a:rPr>
                <a:t>R 6 2	</a:t>
              </a:r>
              <a:r>
                <a:rPr lang="fr-FR" sz="2400" b="1" dirty="0"/>
                <a:t/>
              </a:r>
              <a:br>
                <a:rPr lang="fr-FR" sz="2400" b="1" dirty="0"/>
              </a:br>
              <a:r>
                <a:rPr lang="fr-FR" sz="2400" dirty="0">
                  <a:solidFill>
                    <a:srgbClr val="FF0000"/>
                  </a:solidFill>
                </a:rPr>
                <a:t>♥ </a:t>
              </a:r>
              <a:r>
                <a:rPr lang="fr-FR" sz="2400" b="1" dirty="0">
                  <a:solidFill>
                    <a:schemeClr val="tx1"/>
                  </a:solidFill>
                </a:rPr>
                <a:t>D V 4</a:t>
              </a:r>
              <a:br>
                <a:rPr lang="fr-FR" sz="2400" b="1" dirty="0">
                  <a:solidFill>
                    <a:schemeClr val="tx1"/>
                  </a:solidFill>
                </a:rPr>
              </a:br>
              <a:r>
                <a:rPr lang="fr-FR" sz="2400" dirty="0">
                  <a:solidFill>
                    <a:srgbClr val="FFC000"/>
                  </a:solidFill>
                </a:rPr>
                <a:t>♦ </a:t>
              </a:r>
              <a:r>
                <a:rPr lang="fr-FR" sz="2400" b="1" dirty="0">
                  <a:solidFill>
                    <a:schemeClr val="tx1"/>
                  </a:solidFill>
                </a:rPr>
                <a:t>R V 6 3</a:t>
              </a:r>
              <a:br>
                <a:rPr lang="fr-FR" sz="2400" b="1" dirty="0">
                  <a:solidFill>
                    <a:schemeClr val="tx1"/>
                  </a:solidFill>
                </a:rPr>
              </a:br>
              <a:r>
                <a:rPr lang="fr-FR" sz="2400" dirty="0">
                  <a:solidFill>
                    <a:srgbClr val="00B050"/>
                  </a:solidFill>
                </a:rPr>
                <a:t>♣ </a:t>
              </a:r>
              <a:r>
                <a:rPr lang="fr-FR" sz="2400" b="1" dirty="0">
                  <a:solidFill>
                    <a:schemeClr val="tx1"/>
                  </a:solidFill>
                </a:rPr>
                <a:t>A R 5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Groupe 5"/>
          <p:cNvGrpSpPr/>
          <p:nvPr/>
        </p:nvGrpSpPr>
        <p:grpSpPr>
          <a:xfrm>
            <a:off x="2212994" y="2265327"/>
            <a:ext cx="2024397" cy="1118530"/>
            <a:chOff x="2320957" y="2656111"/>
            <a:chExt cx="2024397" cy="1118530"/>
          </a:xfrm>
        </p:grpSpPr>
        <p:sp>
          <p:nvSpPr>
            <p:cNvPr id="13" name="Rectangle à coins arrondis 12"/>
            <p:cNvSpPr/>
            <p:nvPr/>
          </p:nvSpPr>
          <p:spPr>
            <a:xfrm>
              <a:off x="2320957" y="2656111"/>
              <a:ext cx="2024397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>
                  <a:solidFill>
                    <a:schemeClr val="tx1"/>
                  </a:solidFill>
                </a:rPr>
                <a:t>A D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à coins arrondis 13"/>
            <p:cNvSpPr/>
            <p:nvPr/>
          </p:nvSpPr>
          <p:spPr>
            <a:xfrm>
              <a:off x="2320957" y="3415133"/>
              <a:ext cx="2024397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>
                  <a:solidFill>
                    <a:schemeClr val="tx1"/>
                  </a:solidFill>
                </a:rPr>
                <a:t>R 6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à coins arrondis 14"/>
            <p:cNvSpPr/>
            <p:nvPr/>
          </p:nvSpPr>
          <p:spPr>
            <a:xfrm>
              <a:off x="3210063" y="3089169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6" name="Ellipse 15"/>
          <p:cNvSpPr/>
          <p:nvPr/>
        </p:nvSpPr>
        <p:spPr>
          <a:xfrm>
            <a:off x="3033715" y="5441569"/>
            <a:ext cx="382954" cy="38295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211436" y="3504873"/>
            <a:ext cx="202439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La défense ne possède aucune carte supérieure à l’As, au Roi et à la Dame</a:t>
            </a:r>
            <a:endParaRPr lang="fr-FR" sz="2000" dirty="0"/>
          </a:p>
        </p:txBody>
      </p:sp>
      <p:grpSp>
        <p:nvGrpSpPr>
          <p:cNvPr id="9" name="Groupe 8"/>
          <p:cNvGrpSpPr/>
          <p:nvPr/>
        </p:nvGrpSpPr>
        <p:grpSpPr>
          <a:xfrm>
            <a:off x="4726363" y="2265327"/>
            <a:ext cx="2024397" cy="1118530"/>
            <a:chOff x="4479639" y="2656111"/>
            <a:chExt cx="2024397" cy="1118530"/>
          </a:xfrm>
        </p:grpSpPr>
        <p:sp>
          <p:nvSpPr>
            <p:cNvPr id="28" name="Rectangle à coins arrondis 27"/>
            <p:cNvSpPr/>
            <p:nvPr/>
          </p:nvSpPr>
          <p:spPr>
            <a:xfrm>
              <a:off x="4479639" y="2656111"/>
              <a:ext cx="2024397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FF0000"/>
                  </a:solidFill>
                </a:rPr>
                <a:t>♥ </a:t>
              </a:r>
              <a:r>
                <a:rPr lang="fr-FR" sz="2400" b="1" dirty="0">
                  <a:solidFill>
                    <a:schemeClr val="tx1"/>
                  </a:solidFill>
                </a:rPr>
                <a:t>R 10 5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9" name="Rectangle à coins arrondis 28"/>
            <p:cNvSpPr/>
            <p:nvPr/>
          </p:nvSpPr>
          <p:spPr>
            <a:xfrm>
              <a:off x="4479639" y="3415133"/>
              <a:ext cx="2024397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FF0000"/>
                  </a:solidFill>
                </a:rPr>
                <a:t>♥ </a:t>
              </a:r>
              <a:r>
                <a:rPr lang="fr-FR" sz="2400" b="1" dirty="0">
                  <a:solidFill>
                    <a:schemeClr val="tx1"/>
                  </a:solidFill>
                </a:rPr>
                <a:t>D V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4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0" name="Rectangle à coins arrondis 29"/>
            <p:cNvSpPr/>
            <p:nvPr/>
          </p:nvSpPr>
          <p:spPr>
            <a:xfrm>
              <a:off x="5368745" y="3089169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1" name="Ellipse 30"/>
          <p:cNvSpPr/>
          <p:nvPr/>
        </p:nvSpPr>
        <p:spPr>
          <a:xfrm>
            <a:off x="5547084" y="5441569"/>
            <a:ext cx="382954" cy="38295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4725324" y="3504873"/>
            <a:ext cx="202439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La défense possède l’As, supérieur au Roi, à la Dame, au Valet et au dix</a:t>
            </a:r>
            <a:endParaRPr lang="fr-FR" sz="2000" dirty="0"/>
          </a:p>
        </p:txBody>
      </p:sp>
      <p:grpSp>
        <p:nvGrpSpPr>
          <p:cNvPr id="17" name="Groupe 16"/>
          <p:cNvGrpSpPr/>
          <p:nvPr/>
        </p:nvGrpSpPr>
        <p:grpSpPr>
          <a:xfrm>
            <a:off x="7239732" y="2275524"/>
            <a:ext cx="2024397" cy="1118530"/>
            <a:chOff x="6638321" y="2656111"/>
            <a:chExt cx="2024397" cy="1118530"/>
          </a:xfrm>
        </p:grpSpPr>
        <p:sp>
          <p:nvSpPr>
            <p:cNvPr id="33" name="Rectangle à coins arrondis 32"/>
            <p:cNvSpPr/>
            <p:nvPr/>
          </p:nvSpPr>
          <p:spPr>
            <a:xfrm>
              <a:off x="6638321" y="2656111"/>
              <a:ext cx="2024397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FFC000"/>
                  </a:solidFill>
                </a:rPr>
                <a:t>♦ </a:t>
              </a:r>
              <a:r>
                <a:rPr lang="fr-FR" sz="2400" b="1" dirty="0">
                  <a:solidFill>
                    <a:schemeClr val="tx1"/>
                  </a:solidFill>
                </a:rPr>
                <a:t>A 9 4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4" name="Rectangle à coins arrondis 33"/>
            <p:cNvSpPr/>
            <p:nvPr/>
          </p:nvSpPr>
          <p:spPr>
            <a:xfrm>
              <a:off x="6638321" y="3415133"/>
              <a:ext cx="2024397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FFC000"/>
                  </a:solidFill>
                </a:rPr>
                <a:t>♦ </a:t>
              </a:r>
              <a:r>
                <a:rPr lang="fr-FR" sz="2400" b="1" dirty="0">
                  <a:solidFill>
                    <a:schemeClr val="tx1"/>
                  </a:solidFill>
                </a:rPr>
                <a:t>R V 6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5" name="Rectangle à coins arrondis 34"/>
            <p:cNvSpPr/>
            <p:nvPr/>
          </p:nvSpPr>
          <p:spPr>
            <a:xfrm>
              <a:off x="7527427" y="3089169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6" name="Ellipse 35"/>
          <p:cNvSpPr/>
          <p:nvPr/>
        </p:nvSpPr>
        <p:spPr>
          <a:xfrm>
            <a:off x="8060453" y="5441569"/>
            <a:ext cx="382954" cy="38295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7239212" y="3504873"/>
            <a:ext cx="202439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La défense possède </a:t>
            </a:r>
            <a:r>
              <a:rPr lang="fr-FR" sz="2000" dirty="0" smtClean="0"/>
              <a:t>la </a:t>
            </a:r>
            <a:r>
              <a:rPr lang="fr-FR" sz="2000" dirty="0"/>
              <a:t>Dame</a:t>
            </a:r>
            <a:r>
              <a:rPr lang="fr-FR" sz="2000" dirty="0" smtClean="0"/>
              <a:t>, supérieure </a:t>
            </a:r>
            <a:r>
              <a:rPr lang="fr-FR" sz="2000" dirty="0"/>
              <a:t>au </a:t>
            </a:r>
            <a:r>
              <a:rPr lang="fr-FR" sz="2000" dirty="0" smtClean="0"/>
              <a:t>Valet</a:t>
            </a:r>
            <a:endParaRPr lang="fr-FR" sz="2000" dirty="0"/>
          </a:p>
        </p:txBody>
      </p:sp>
      <p:grpSp>
        <p:nvGrpSpPr>
          <p:cNvPr id="18" name="Groupe 17"/>
          <p:cNvGrpSpPr/>
          <p:nvPr/>
        </p:nvGrpSpPr>
        <p:grpSpPr>
          <a:xfrm>
            <a:off x="9753102" y="2275524"/>
            <a:ext cx="2024397" cy="1118530"/>
            <a:chOff x="8797003" y="2666364"/>
            <a:chExt cx="2024397" cy="1118530"/>
          </a:xfrm>
        </p:grpSpPr>
        <p:sp>
          <p:nvSpPr>
            <p:cNvPr id="38" name="Rectangle à coins arrondis 37"/>
            <p:cNvSpPr/>
            <p:nvPr/>
          </p:nvSpPr>
          <p:spPr>
            <a:xfrm>
              <a:off x="8797003" y="2666364"/>
              <a:ext cx="2024397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00B050"/>
                  </a:solidFill>
                </a:rPr>
                <a:t>♣ </a:t>
              </a:r>
              <a:r>
                <a:rPr lang="fr-FR" sz="2400" b="1" dirty="0">
                  <a:solidFill>
                    <a:schemeClr val="tx1"/>
                  </a:solidFill>
                </a:rPr>
                <a:t>V 8 6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9" name="Rectangle à coins arrondis 38"/>
            <p:cNvSpPr/>
            <p:nvPr/>
          </p:nvSpPr>
          <p:spPr>
            <a:xfrm>
              <a:off x="8797003" y="3425386"/>
              <a:ext cx="2024397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00B050"/>
                  </a:solidFill>
                </a:rPr>
                <a:t>♣ </a:t>
              </a:r>
              <a:r>
                <a:rPr lang="fr-FR" sz="2400" b="1" dirty="0">
                  <a:solidFill>
                    <a:schemeClr val="tx1"/>
                  </a:solidFill>
                </a:rPr>
                <a:t>A R 5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40" name="Rectangle à coins arrondis 39"/>
            <p:cNvSpPr/>
            <p:nvPr/>
          </p:nvSpPr>
          <p:spPr>
            <a:xfrm>
              <a:off x="9686109" y="3099422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1" name="Ellipse 40"/>
          <p:cNvSpPr/>
          <p:nvPr/>
        </p:nvSpPr>
        <p:spPr>
          <a:xfrm>
            <a:off x="10573822" y="5441569"/>
            <a:ext cx="382954" cy="38295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2" name="ZoneTexte 41"/>
          <p:cNvSpPr txBox="1"/>
          <p:nvPr/>
        </p:nvSpPr>
        <p:spPr>
          <a:xfrm>
            <a:off x="9753101" y="3508454"/>
            <a:ext cx="202439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La défense possède la Dame, supérieure au Valet</a:t>
            </a:r>
          </a:p>
        </p:txBody>
      </p:sp>
      <p:sp>
        <p:nvSpPr>
          <p:cNvPr id="48" name="Plus 47"/>
          <p:cNvSpPr/>
          <p:nvPr/>
        </p:nvSpPr>
        <p:spPr>
          <a:xfrm>
            <a:off x="4235833" y="5485099"/>
            <a:ext cx="323850" cy="33655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Plus 48"/>
          <p:cNvSpPr/>
          <p:nvPr/>
        </p:nvSpPr>
        <p:spPr>
          <a:xfrm>
            <a:off x="6917439" y="5485099"/>
            <a:ext cx="323850" cy="33655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Plus 49"/>
          <p:cNvSpPr/>
          <p:nvPr/>
        </p:nvSpPr>
        <p:spPr>
          <a:xfrm>
            <a:off x="9258300" y="5485099"/>
            <a:ext cx="323850" cy="33655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9" name="Groupe 18"/>
          <p:cNvGrpSpPr/>
          <p:nvPr/>
        </p:nvGrpSpPr>
        <p:grpSpPr>
          <a:xfrm>
            <a:off x="5727700" y="6114235"/>
            <a:ext cx="3530600" cy="461665"/>
            <a:chOff x="5727700" y="6114235"/>
            <a:chExt cx="3530600" cy="461665"/>
          </a:xfrm>
        </p:grpSpPr>
        <p:sp>
          <p:nvSpPr>
            <p:cNvPr id="47" name="Ellipse 46"/>
            <p:cNvSpPr/>
            <p:nvPr/>
          </p:nvSpPr>
          <p:spPr>
            <a:xfrm>
              <a:off x="6364963" y="6116169"/>
              <a:ext cx="382954" cy="382953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7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51" name="Égal 50"/>
            <p:cNvSpPr/>
            <p:nvPr/>
          </p:nvSpPr>
          <p:spPr>
            <a:xfrm>
              <a:off x="5727700" y="6145684"/>
              <a:ext cx="412750" cy="323850"/>
            </a:xfrm>
            <a:prstGeom prst="mathEqual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52" name="ZoneTexte 51"/>
            <p:cNvSpPr txBox="1"/>
            <p:nvPr/>
          </p:nvSpPr>
          <p:spPr>
            <a:xfrm>
              <a:off x="6815059" y="6114235"/>
              <a:ext cx="24432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 smtClean="0"/>
                <a:t>cartes maîtresses</a:t>
              </a:r>
              <a:endParaRPr lang="fr-FR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869990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8" grpId="0"/>
      <p:bldP spid="31" grpId="0" animBg="1"/>
      <p:bldP spid="32" grpId="0"/>
      <p:bldP spid="36" grpId="0" animBg="1"/>
      <p:bldP spid="37" grpId="0"/>
      <p:bldP spid="41" grpId="0" animBg="1"/>
      <p:bldP spid="42" grpId="0"/>
      <p:bldP spid="48" grpId="0" animBg="1"/>
      <p:bldP spid="49" grpId="0" animBg="1"/>
      <p:bldP spid="5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1 - Leçon 2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Nombre de cartes maîtresses et nombre de levées réalisables</a:t>
            </a:r>
          </a:p>
          <a:p>
            <a:pPr algn="l"/>
            <a:r>
              <a:rPr lang="fr-FR" dirty="0" smtClean="0"/>
              <a:t>	Le nombre de cartes maîtresses entre les deux mains n’est pas toujours égal au nombre de levées réalisables </a:t>
            </a:r>
          </a:p>
          <a:p>
            <a:pPr algn="l"/>
            <a:r>
              <a:rPr lang="fr-FR" b="1" dirty="0"/>
              <a:t>	</a:t>
            </a:r>
            <a:br>
              <a:rPr lang="fr-FR" b="1" dirty="0"/>
            </a:b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b="1" dirty="0"/>
              <a:t/>
            </a:r>
            <a:br>
              <a:rPr lang="fr-FR" b="1" dirty="0"/>
            </a:br>
            <a:r>
              <a:rPr lang="fr-FR" b="1" dirty="0"/>
              <a:t/>
            </a:r>
            <a:br>
              <a:rPr lang="fr-FR" b="1" dirty="0"/>
            </a:b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3375660" y="2156059"/>
            <a:ext cx="84950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A la première levée, le déclarant peut mettre le 2 sur l’As, mais à la seconde, il devra fournir deux cartes maîtresses.</a:t>
            </a:r>
          </a:p>
          <a:p>
            <a:r>
              <a:rPr lang="fr-FR" sz="2400" dirty="0" smtClean="0"/>
              <a:t>Il a </a:t>
            </a:r>
            <a:r>
              <a:rPr lang="fr-FR" sz="2400" b="1" dirty="0" smtClean="0"/>
              <a:t>trois</a:t>
            </a:r>
            <a:r>
              <a:rPr lang="fr-FR" sz="2400" dirty="0" smtClean="0"/>
              <a:t> cartes maîtresses, mais seulement </a:t>
            </a:r>
            <a:r>
              <a:rPr lang="fr-FR" sz="2400" b="1" dirty="0" smtClean="0"/>
              <a:t>deux</a:t>
            </a:r>
            <a:r>
              <a:rPr lang="fr-FR" sz="2400" dirty="0" smtClean="0"/>
              <a:t> levées réalisables.</a:t>
            </a:r>
            <a:endParaRPr lang="fr-FR" sz="2400" dirty="0"/>
          </a:p>
        </p:txBody>
      </p:sp>
      <p:grpSp>
        <p:nvGrpSpPr>
          <p:cNvPr id="5" name="Groupe 4"/>
          <p:cNvGrpSpPr/>
          <p:nvPr/>
        </p:nvGrpSpPr>
        <p:grpSpPr>
          <a:xfrm>
            <a:off x="230659" y="2199181"/>
            <a:ext cx="2873506" cy="1118530"/>
            <a:chOff x="230659" y="2199181"/>
            <a:chExt cx="2873506" cy="1118530"/>
          </a:xfrm>
        </p:grpSpPr>
        <p:sp>
          <p:nvSpPr>
            <p:cNvPr id="6" name="Rectangle à coins arrondis 5"/>
            <p:cNvSpPr/>
            <p:nvPr/>
          </p:nvSpPr>
          <p:spPr>
            <a:xfrm>
              <a:off x="1067955" y="2199181"/>
              <a:ext cx="1195755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dirty="0" smtClean="0">
                  <a:solidFill>
                    <a:srgbClr val="FFC000"/>
                  </a:solidFill>
                </a:rPr>
                <a:t>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R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à coins arrondis 6"/>
            <p:cNvSpPr/>
            <p:nvPr/>
          </p:nvSpPr>
          <p:spPr>
            <a:xfrm>
              <a:off x="1067955" y="2958203"/>
              <a:ext cx="1195755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dirty="0" smtClean="0">
                  <a:solidFill>
                    <a:srgbClr val="FFC000"/>
                  </a:solidFill>
                </a:rPr>
                <a:t>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D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à coins arrondis 7"/>
            <p:cNvSpPr/>
            <p:nvPr/>
          </p:nvSpPr>
          <p:spPr>
            <a:xfrm>
              <a:off x="1542740" y="2638078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Rectangle à coins arrondis 13"/>
            <p:cNvSpPr/>
            <p:nvPr/>
          </p:nvSpPr>
          <p:spPr>
            <a:xfrm>
              <a:off x="230659" y="2576470"/>
              <a:ext cx="1195755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dirty="0" smtClean="0">
                  <a:solidFill>
                    <a:srgbClr val="FFC000"/>
                  </a:solidFill>
                </a:rPr>
                <a:t>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V 9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à coins arrondis 14"/>
            <p:cNvSpPr/>
            <p:nvPr/>
          </p:nvSpPr>
          <p:spPr>
            <a:xfrm>
              <a:off x="1908410" y="2576470"/>
              <a:ext cx="1195755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dirty="0" smtClean="0">
                  <a:solidFill>
                    <a:srgbClr val="FFC000"/>
                  </a:solidFill>
                </a:rPr>
                <a:t>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8 7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</p:grpSp>
      <p:sp>
        <p:nvSpPr>
          <p:cNvPr id="16" name="ZoneTexte 15"/>
          <p:cNvSpPr txBox="1"/>
          <p:nvPr/>
        </p:nvSpPr>
        <p:spPr>
          <a:xfrm>
            <a:off x="3375660" y="3615398"/>
            <a:ext cx="84950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En rajoutant une carte à chaque joueur, et à condition de fournir une petite carte d’une main sur une carte maîtresse de l’autre, le déclarant réalisera trois levées.</a:t>
            </a:r>
            <a:endParaRPr lang="fr-FR" sz="2400" dirty="0"/>
          </a:p>
        </p:txBody>
      </p:sp>
      <p:grpSp>
        <p:nvGrpSpPr>
          <p:cNvPr id="9" name="Groupe 8"/>
          <p:cNvGrpSpPr/>
          <p:nvPr/>
        </p:nvGrpSpPr>
        <p:grpSpPr>
          <a:xfrm>
            <a:off x="230659" y="3658520"/>
            <a:ext cx="2873506" cy="1118530"/>
            <a:chOff x="230659" y="3658520"/>
            <a:chExt cx="2873506" cy="1118530"/>
          </a:xfrm>
        </p:grpSpPr>
        <p:sp>
          <p:nvSpPr>
            <p:cNvPr id="17" name="Rectangle à coins arrondis 16"/>
            <p:cNvSpPr/>
            <p:nvPr/>
          </p:nvSpPr>
          <p:spPr>
            <a:xfrm>
              <a:off x="1067955" y="3658520"/>
              <a:ext cx="1195755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dirty="0" smtClean="0">
                  <a:solidFill>
                    <a:srgbClr val="FFC000"/>
                  </a:solidFill>
                </a:rPr>
                <a:t>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R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8" name="Rectangle à coins arrondis 17"/>
            <p:cNvSpPr/>
            <p:nvPr/>
          </p:nvSpPr>
          <p:spPr>
            <a:xfrm>
              <a:off x="1067955" y="4417542"/>
              <a:ext cx="1195755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dirty="0" smtClean="0">
                  <a:solidFill>
                    <a:srgbClr val="FFC000"/>
                  </a:solidFill>
                </a:rPr>
                <a:t>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D 6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9" name="Rectangle à coins arrondis 18"/>
            <p:cNvSpPr/>
            <p:nvPr/>
          </p:nvSpPr>
          <p:spPr>
            <a:xfrm>
              <a:off x="1542740" y="409741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Rectangle à coins arrondis 19"/>
            <p:cNvSpPr/>
            <p:nvPr/>
          </p:nvSpPr>
          <p:spPr>
            <a:xfrm>
              <a:off x="230659" y="4035809"/>
              <a:ext cx="1195755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dirty="0" smtClean="0">
                  <a:solidFill>
                    <a:srgbClr val="FFC000"/>
                  </a:solidFill>
                </a:rPr>
                <a:t>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V 9 4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1" name="Rectangle à coins arrondis 20"/>
            <p:cNvSpPr/>
            <p:nvPr/>
          </p:nvSpPr>
          <p:spPr>
            <a:xfrm>
              <a:off x="1908410" y="4035809"/>
              <a:ext cx="1195755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dirty="0" smtClean="0">
                  <a:solidFill>
                    <a:srgbClr val="FFC000"/>
                  </a:solidFill>
                </a:rPr>
                <a:t>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8 7 5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</p:grpSp>
      <p:sp>
        <p:nvSpPr>
          <p:cNvPr id="4" name="Rectangle à coins arrondis 3"/>
          <p:cNvSpPr/>
          <p:nvPr/>
        </p:nvSpPr>
        <p:spPr>
          <a:xfrm>
            <a:off x="406400" y="5087815"/>
            <a:ext cx="11379200" cy="112541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Le nombre de levées réalisables dans une couleur ne peut excéder le nombre de cartes du côté le plus </a:t>
            </a:r>
            <a:r>
              <a:rPr lang="fr-FR" sz="2400" b="1" dirty="0" smtClean="0">
                <a:solidFill>
                  <a:schemeClr val="tx1"/>
                </a:solidFill>
              </a:rPr>
              <a:t>long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</p:spTree>
    <p:extLst>
      <p:ext uri="{BB962C8B-B14F-4D97-AF65-F5344CB8AC3E}">
        <p14:creationId xmlns:p14="http://schemas.microsoft.com/office/powerpoint/2010/main" val="2272276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1 - Leçon 2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Couleurs symétriques et asymétriques</a:t>
            </a:r>
          </a:p>
          <a:p>
            <a:pPr algn="l"/>
            <a:r>
              <a:rPr lang="fr-FR" b="1" dirty="0" smtClean="0"/>
              <a:t>Côté long : </a:t>
            </a:r>
            <a:r>
              <a:rPr lang="fr-FR" dirty="0" smtClean="0"/>
              <a:t>la main qui possède le plus de cartes dans la couleur</a:t>
            </a:r>
          </a:p>
          <a:p>
            <a:pPr algn="l"/>
            <a:r>
              <a:rPr lang="fr-FR" b="1" dirty="0" smtClean="0"/>
              <a:t>Côté court : </a:t>
            </a:r>
            <a:r>
              <a:rPr lang="fr-FR" dirty="0" smtClean="0"/>
              <a:t>la main qui possède le moins de cartes dans une couleur</a:t>
            </a:r>
          </a:p>
          <a:p>
            <a:pPr algn="l"/>
            <a:r>
              <a:rPr lang="fr-FR" dirty="0" smtClean="0"/>
              <a:t>Dans chacune des couleurs suivantes 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 smtClean="0"/>
              <a:t>Y </a:t>
            </a:r>
            <a:r>
              <a:rPr lang="fr-FR" dirty="0" err="1" smtClean="0"/>
              <a:t>a-t-il</a:t>
            </a:r>
            <a:r>
              <a:rPr lang="fr-FR" dirty="0" smtClean="0"/>
              <a:t> un côté long ?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 smtClean="0"/>
              <a:t>Combien y </a:t>
            </a:r>
            <a:r>
              <a:rPr lang="fr-FR" dirty="0" err="1" smtClean="0"/>
              <a:t>a-t-il</a:t>
            </a:r>
            <a:r>
              <a:rPr lang="fr-FR" dirty="0" smtClean="0"/>
              <a:t> de cartes maîtresses ?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 smtClean="0"/>
              <a:t>Combien y </a:t>
            </a:r>
            <a:r>
              <a:rPr lang="fr-FR" dirty="0" err="1" smtClean="0"/>
              <a:t>a-t-il</a:t>
            </a:r>
            <a:r>
              <a:rPr lang="fr-FR" dirty="0" smtClean="0"/>
              <a:t> de levées réalisables ?</a:t>
            </a:r>
            <a:endParaRPr lang="fr-FR" dirty="0"/>
          </a:p>
          <a:p>
            <a:pPr algn="l"/>
            <a:endParaRPr lang="fr-FR" dirty="0" smtClean="0"/>
          </a:p>
          <a:p>
            <a:pPr algn="l"/>
            <a:r>
              <a:rPr lang="fr-FR" b="1" dirty="0"/>
              <a:t/>
            </a:r>
            <a:br>
              <a:rPr lang="fr-FR" b="1" dirty="0"/>
            </a:b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b="1" dirty="0"/>
              <a:t/>
            </a:r>
            <a:br>
              <a:rPr lang="fr-FR" b="1" dirty="0"/>
            </a:br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625019" y="4212343"/>
            <a:ext cx="2024397" cy="1118530"/>
            <a:chOff x="382741" y="4062880"/>
            <a:chExt cx="2024397" cy="1118530"/>
          </a:xfrm>
        </p:grpSpPr>
        <p:sp>
          <p:nvSpPr>
            <p:cNvPr id="6" name="Rectangle à coins arrondis 5"/>
            <p:cNvSpPr/>
            <p:nvPr/>
          </p:nvSpPr>
          <p:spPr>
            <a:xfrm>
              <a:off x="382741" y="4062880"/>
              <a:ext cx="2024397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 V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à coins arrondis 6"/>
            <p:cNvSpPr/>
            <p:nvPr/>
          </p:nvSpPr>
          <p:spPr>
            <a:xfrm>
              <a:off x="382741" y="4821902"/>
              <a:ext cx="2024397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D 4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à coins arrondis 8"/>
            <p:cNvSpPr/>
            <p:nvPr/>
          </p:nvSpPr>
          <p:spPr>
            <a:xfrm>
              <a:off x="1271847" y="4495938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2" name="ZoneTexte 21"/>
          <p:cNvSpPr txBox="1"/>
          <p:nvPr/>
        </p:nvSpPr>
        <p:spPr>
          <a:xfrm>
            <a:off x="335849" y="5586399"/>
            <a:ext cx="2602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/>
              <a:t>Pas de côté </a:t>
            </a:r>
            <a:r>
              <a:rPr lang="fr-FR" sz="2400" dirty="0" smtClean="0"/>
              <a:t>long</a:t>
            </a:r>
          </a:p>
          <a:p>
            <a:pPr algn="ctr"/>
            <a:r>
              <a:rPr lang="fr-FR" sz="2400" dirty="0" smtClean="0"/>
              <a:t>4 </a:t>
            </a:r>
            <a:r>
              <a:rPr lang="fr-FR" sz="2400" dirty="0"/>
              <a:t>cartes </a:t>
            </a:r>
            <a:r>
              <a:rPr lang="fr-FR" sz="2400" dirty="0" smtClean="0"/>
              <a:t>maîtresses</a:t>
            </a:r>
          </a:p>
          <a:p>
            <a:pPr algn="ctr"/>
            <a:r>
              <a:rPr lang="fr-FR" sz="2400" dirty="0"/>
              <a:t>Trois </a:t>
            </a:r>
            <a:r>
              <a:rPr lang="fr-FR" sz="2400" dirty="0" smtClean="0"/>
              <a:t>levées</a:t>
            </a:r>
            <a:endParaRPr lang="fr-FR" sz="2400" dirty="0"/>
          </a:p>
        </p:txBody>
      </p:sp>
      <p:grpSp>
        <p:nvGrpSpPr>
          <p:cNvPr id="19" name="Groupe 18"/>
          <p:cNvGrpSpPr/>
          <p:nvPr/>
        </p:nvGrpSpPr>
        <p:grpSpPr>
          <a:xfrm>
            <a:off x="3643061" y="4253021"/>
            <a:ext cx="2024397" cy="1118530"/>
            <a:chOff x="2541423" y="4062880"/>
            <a:chExt cx="2024397" cy="1118530"/>
          </a:xfrm>
        </p:grpSpPr>
        <p:sp>
          <p:nvSpPr>
            <p:cNvPr id="10" name="Rectangle à coins arrondis 9"/>
            <p:cNvSpPr/>
            <p:nvPr/>
          </p:nvSpPr>
          <p:spPr>
            <a:xfrm>
              <a:off x="2541423" y="4062880"/>
              <a:ext cx="2024397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D V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à coins arrondis 10"/>
            <p:cNvSpPr/>
            <p:nvPr/>
          </p:nvSpPr>
          <p:spPr>
            <a:xfrm>
              <a:off x="2541423" y="4821902"/>
              <a:ext cx="2024397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 6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à coins arrondis 11"/>
            <p:cNvSpPr/>
            <p:nvPr/>
          </p:nvSpPr>
          <p:spPr>
            <a:xfrm>
              <a:off x="3430529" y="4495938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3" name="ZoneTexte 22"/>
          <p:cNvSpPr txBox="1"/>
          <p:nvPr/>
        </p:nvSpPr>
        <p:spPr>
          <a:xfrm>
            <a:off x="3353891" y="5586399"/>
            <a:ext cx="2602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/>
              <a:t>Nord côté </a:t>
            </a:r>
            <a:r>
              <a:rPr lang="fr-FR" sz="2400" dirty="0" smtClean="0"/>
              <a:t>long</a:t>
            </a:r>
          </a:p>
          <a:p>
            <a:pPr algn="ctr"/>
            <a:r>
              <a:rPr lang="fr-FR" sz="2400" dirty="0"/>
              <a:t>4 cartes </a:t>
            </a:r>
            <a:r>
              <a:rPr lang="fr-FR" sz="2400" dirty="0" smtClean="0"/>
              <a:t>maîtresses</a:t>
            </a:r>
            <a:endParaRPr lang="fr-FR" sz="2400" dirty="0"/>
          </a:p>
          <a:p>
            <a:pPr algn="ctr"/>
            <a:r>
              <a:rPr lang="fr-FR" sz="2400" dirty="0"/>
              <a:t>Quatre </a:t>
            </a:r>
            <a:r>
              <a:rPr lang="fr-FR" sz="2400" dirty="0" smtClean="0"/>
              <a:t>levées</a:t>
            </a:r>
            <a:endParaRPr lang="fr-FR" sz="2400" dirty="0"/>
          </a:p>
        </p:txBody>
      </p:sp>
      <p:grpSp>
        <p:nvGrpSpPr>
          <p:cNvPr id="20" name="Groupe 19"/>
          <p:cNvGrpSpPr/>
          <p:nvPr/>
        </p:nvGrpSpPr>
        <p:grpSpPr>
          <a:xfrm>
            <a:off x="6661103" y="4253021"/>
            <a:ext cx="2024397" cy="1118530"/>
            <a:chOff x="4700105" y="4062880"/>
            <a:chExt cx="2024397" cy="1118530"/>
          </a:xfrm>
        </p:grpSpPr>
        <p:sp>
          <p:nvSpPr>
            <p:cNvPr id="13" name="Rectangle à coins arrondis 12"/>
            <p:cNvSpPr/>
            <p:nvPr/>
          </p:nvSpPr>
          <p:spPr>
            <a:xfrm>
              <a:off x="4700105" y="4062880"/>
              <a:ext cx="2024397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FFC000"/>
                  </a:solidFill>
                </a:rPr>
                <a:t>♦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 V 10 5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à coins arrondis 13"/>
            <p:cNvSpPr/>
            <p:nvPr/>
          </p:nvSpPr>
          <p:spPr>
            <a:xfrm>
              <a:off x="4700105" y="4821902"/>
              <a:ext cx="2024397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FFC000"/>
                  </a:solidFill>
                </a:rPr>
                <a:t>♦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D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à coins arrondis 14"/>
            <p:cNvSpPr/>
            <p:nvPr/>
          </p:nvSpPr>
          <p:spPr>
            <a:xfrm>
              <a:off x="5589211" y="4495938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6" name="ZoneTexte 25"/>
          <p:cNvSpPr txBox="1"/>
          <p:nvPr/>
        </p:nvSpPr>
        <p:spPr>
          <a:xfrm>
            <a:off x="6371933" y="5586399"/>
            <a:ext cx="2602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/>
              <a:t>Nord côté long</a:t>
            </a:r>
          </a:p>
          <a:p>
            <a:pPr algn="ctr"/>
            <a:r>
              <a:rPr lang="fr-FR" sz="2400" dirty="0" smtClean="0"/>
              <a:t>5 </a:t>
            </a:r>
            <a:r>
              <a:rPr lang="fr-FR" sz="2400" dirty="0"/>
              <a:t>cartes maîtresses</a:t>
            </a:r>
          </a:p>
          <a:p>
            <a:pPr algn="ctr"/>
            <a:r>
              <a:rPr lang="fr-FR" sz="2400" dirty="0"/>
              <a:t>Quatre levées</a:t>
            </a:r>
          </a:p>
        </p:txBody>
      </p:sp>
      <p:grpSp>
        <p:nvGrpSpPr>
          <p:cNvPr id="21" name="Groupe 20"/>
          <p:cNvGrpSpPr/>
          <p:nvPr/>
        </p:nvGrpSpPr>
        <p:grpSpPr>
          <a:xfrm>
            <a:off x="9679145" y="4253021"/>
            <a:ext cx="2024397" cy="1118530"/>
            <a:chOff x="6858787" y="4073133"/>
            <a:chExt cx="2024397" cy="1118530"/>
          </a:xfrm>
        </p:grpSpPr>
        <p:sp>
          <p:nvSpPr>
            <p:cNvPr id="16" name="Rectangle à coins arrondis 15"/>
            <p:cNvSpPr/>
            <p:nvPr/>
          </p:nvSpPr>
          <p:spPr>
            <a:xfrm>
              <a:off x="6858787" y="4073133"/>
              <a:ext cx="2024397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00B050"/>
                  </a:solidFill>
                </a:rPr>
                <a:t>♣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7" name="Rectangle à coins arrondis 16"/>
            <p:cNvSpPr/>
            <p:nvPr/>
          </p:nvSpPr>
          <p:spPr>
            <a:xfrm>
              <a:off x="6858787" y="4832155"/>
              <a:ext cx="2024397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00B050"/>
                  </a:solidFill>
                </a:rPr>
                <a:t>♣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 D V 10 5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8" name="Rectangle à coins arrondis 17"/>
            <p:cNvSpPr/>
            <p:nvPr/>
          </p:nvSpPr>
          <p:spPr>
            <a:xfrm>
              <a:off x="7747893" y="4506191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8" name="ZoneTexte 27"/>
          <p:cNvSpPr txBox="1"/>
          <p:nvPr/>
        </p:nvSpPr>
        <p:spPr>
          <a:xfrm>
            <a:off x="9389975" y="5586399"/>
            <a:ext cx="2602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Sud côté </a:t>
            </a:r>
            <a:r>
              <a:rPr lang="fr-FR" sz="2400" dirty="0"/>
              <a:t>long</a:t>
            </a:r>
          </a:p>
          <a:p>
            <a:pPr algn="ctr"/>
            <a:r>
              <a:rPr lang="fr-FR" sz="2400" dirty="0"/>
              <a:t>5 cartes maîtresses</a:t>
            </a:r>
          </a:p>
          <a:p>
            <a:pPr algn="ctr"/>
            <a:r>
              <a:rPr lang="fr-FR" sz="2400" dirty="0" smtClean="0"/>
              <a:t>Cinq levées</a:t>
            </a:r>
            <a:endParaRPr lang="fr-FR" sz="2400" dirty="0"/>
          </a:p>
        </p:txBody>
      </p:sp>
      <p:sp>
        <p:nvSpPr>
          <p:cNvPr id="30" name="ZoneTexte 29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</p:spTree>
    <p:extLst>
      <p:ext uri="{BB962C8B-B14F-4D97-AF65-F5344CB8AC3E}">
        <p14:creationId xmlns:p14="http://schemas.microsoft.com/office/powerpoint/2010/main" val="787314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1 - Leçon 2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Couleurs symétriques et asymétriques</a:t>
            </a:r>
          </a:p>
          <a:p>
            <a:pPr algn="l"/>
            <a:r>
              <a:rPr lang="fr-FR" b="1" dirty="0" smtClean="0"/>
              <a:t>Les couleurs symétriques : </a:t>
            </a:r>
            <a:r>
              <a:rPr lang="fr-FR" dirty="0" smtClean="0"/>
              <a:t>ce sont celles dans lesquelles les </a:t>
            </a:r>
            <a:r>
              <a:rPr lang="fr-FR" dirty="0"/>
              <a:t>d</a:t>
            </a:r>
            <a:r>
              <a:rPr lang="fr-FR" dirty="0" smtClean="0"/>
              <a:t>eux mains possèdent le même nombre de cartes</a:t>
            </a:r>
            <a:endParaRPr lang="fr-FR" dirty="0"/>
          </a:p>
          <a:p>
            <a:pPr algn="l"/>
            <a:endParaRPr lang="fr-FR" b="1" dirty="0" smtClean="0"/>
          </a:p>
          <a:p>
            <a:pPr algn="l"/>
            <a:endParaRPr lang="fr-FR" b="1" dirty="0"/>
          </a:p>
          <a:p>
            <a:pPr algn="l"/>
            <a:endParaRPr lang="fr-FR" b="1" dirty="0" smtClean="0"/>
          </a:p>
          <a:p>
            <a:pPr algn="l"/>
            <a:r>
              <a:rPr lang="fr-FR" dirty="0" smtClean="0"/>
              <a:t>	Le nombre de levées que peut procurer une couleur symétrique dépend (en plus du nombre de cartes maîtresses) du nombre de carte de chaque main. </a:t>
            </a:r>
          </a:p>
          <a:p>
            <a:pPr algn="l"/>
            <a:r>
              <a:rPr lang="fr-FR" dirty="0"/>
              <a:t>	</a:t>
            </a:r>
            <a:r>
              <a:rPr lang="fr-FR" dirty="0" smtClean="0"/>
              <a:t>La première couleur rapportera trois levées, car elle possède trois cartes maîtresses et trois cartes dans chaque main.</a:t>
            </a:r>
          </a:p>
          <a:p>
            <a:pPr algn="l"/>
            <a:r>
              <a:rPr lang="fr-FR" dirty="0"/>
              <a:t>	</a:t>
            </a:r>
            <a:r>
              <a:rPr lang="fr-FR" dirty="0" smtClean="0"/>
              <a:t>La seconde couleur ne rapportera que quatre levées bien qu’elle compte cinq cartes maîtresses, car chaque main ne possède que quatre cartes.</a:t>
            </a:r>
          </a:p>
          <a:p>
            <a:pPr algn="l"/>
            <a:r>
              <a:rPr lang="fr-FR" dirty="0"/>
              <a:t>	</a:t>
            </a:r>
            <a:r>
              <a:rPr lang="fr-FR" dirty="0" smtClean="0"/>
              <a:t>La troisième couleur rapportera deux levées et la quatrième ne comporte pas de cartes maîtresses.</a:t>
            </a:r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484555" y="2219757"/>
            <a:ext cx="2024397" cy="1118530"/>
            <a:chOff x="511801" y="2601109"/>
            <a:chExt cx="2024397" cy="1118530"/>
          </a:xfrm>
        </p:grpSpPr>
        <p:sp>
          <p:nvSpPr>
            <p:cNvPr id="17" name="Rectangle à coins arrondis 16"/>
            <p:cNvSpPr/>
            <p:nvPr/>
          </p:nvSpPr>
          <p:spPr>
            <a:xfrm>
              <a:off x="511801" y="2601109"/>
              <a:ext cx="2024397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R 5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8" name="Rectangle à coins arrondis 17"/>
            <p:cNvSpPr/>
            <p:nvPr/>
          </p:nvSpPr>
          <p:spPr>
            <a:xfrm>
              <a:off x="511801" y="3360131"/>
              <a:ext cx="2024397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D 6 4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9" name="Rectangle à coins arrondis 18"/>
            <p:cNvSpPr/>
            <p:nvPr/>
          </p:nvSpPr>
          <p:spPr>
            <a:xfrm>
              <a:off x="1400907" y="303416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1</a:t>
              </a:r>
              <a:endParaRPr lang="fr-FR" dirty="0"/>
            </a:p>
          </p:txBody>
        </p:sp>
      </p:grpSp>
      <p:grpSp>
        <p:nvGrpSpPr>
          <p:cNvPr id="5" name="Groupe 4"/>
          <p:cNvGrpSpPr/>
          <p:nvPr/>
        </p:nvGrpSpPr>
        <p:grpSpPr>
          <a:xfrm>
            <a:off x="3502597" y="2219757"/>
            <a:ext cx="2024397" cy="1118530"/>
            <a:chOff x="3529843" y="2641787"/>
            <a:chExt cx="2024397" cy="1118530"/>
          </a:xfrm>
        </p:grpSpPr>
        <p:sp>
          <p:nvSpPr>
            <p:cNvPr id="21" name="Rectangle à coins arrondis 20"/>
            <p:cNvSpPr/>
            <p:nvPr/>
          </p:nvSpPr>
          <p:spPr>
            <a:xfrm>
              <a:off x="3529843" y="2641787"/>
              <a:ext cx="2024397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D V 10 5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2" name="Rectangle à coins arrondis 21"/>
            <p:cNvSpPr/>
            <p:nvPr/>
          </p:nvSpPr>
          <p:spPr>
            <a:xfrm>
              <a:off x="3529843" y="3400809"/>
              <a:ext cx="2024397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R 4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3" name="Rectangle à coins arrondis 22"/>
            <p:cNvSpPr/>
            <p:nvPr/>
          </p:nvSpPr>
          <p:spPr>
            <a:xfrm>
              <a:off x="4418949" y="3074845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2</a:t>
              </a:r>
              <a:endParaRPr lang="fr-FR" dirty="0"/>
            </a:p>
          </p:txBody>
        </p:sp>
      </p:grpSp>
      <p:grpSp>
        <p:nvGrpSpPr>
          <p:cNvPr id="6" name="Groupe 5"/>
          <p:cNvGrpSpPr/>
          <p:nvPr/>
        </p:nvGrpSpPr>
        <p:grpSpPr>
          <a:xfrm>
            <a:off x="6520639" y="2219757"/>
            <a:ext cx="2024397" cy="1118530"/>
            <a:chOff x="6547885" y="2641787"/>
            <a:chExt cx="2024397" cy="1118530"/>
          </a:xfrm>
        </p:grpSpPr>
        <p:sp>
          <p:nvSpPr>
            <p:cNvPr id="25" name="Rectangle à coins arrondis 24"/>
            <p:cNvSpPr/>
            <p:nvPr/>
          </p:nvSpPr>
          <p:spPr>
            <a:xfrm>
              <a:off x="6547885" y="2641787"/>
              <a:ext cx="2024397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FFC000"/>
                  </a:solidFill>
                </a:rPr>
                <a:t>♦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4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6" name="Rectangle à coins arrondis 25"/>
            <p:cNvSpPr/>
            <p:nvPr/>
          </p:nvSpPr>
          <p:spPr>
            <a:xfrm>
              <a:off x="6547885" y="3400809"/>
              <a:ext cx="2024397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FFC000"/>
                  </a:solidFill>
                </a:rPr>
                <a:t>♦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7" name="Rectangle à coins arrondis 26"/>
            <p:cNvSpPr/>
            <p:nvPr/>
          </p:nvSpPr>
          <p:spPr>
            <a:xfrm>
              <a:off x="7436991" y="3074845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3</a:t>
              </a:r>
              <a:endParaRPr lang="fr-FR" dirty="0"/>
            </a:p>
          </p:txBody>
        </p:sp>
      </p:grpSp>
      <p:grpSp>
        <p:nvGrpSpPr>
          <p:cNvPr id="7" name="Groupe 6"/>
          <p:cNvGrpSpPr/>
          <p:nvPr/>
        </p:nvGrpSpPr>
        <p:grpSpPr>
          <a:xfrm>
            <a:off x="9538681" y="2219757"/>
            <a:ext cx="2024397" cy="1118530"/>
            <a:chOff x="9565927" y="2641787"/>
            <a:chExt cx="2024397" cy="1118530"/>
          </a:xfrm>
        </p:grpSpPr>
        <p:sp>
          <p:nvSpPr>
            <p:cNvPr id="29" name="Rectangle à coins arrondis 28"/>
            <p:cNvSpPr/>
            <p:nvPr/>
          </p:nvSpPr>
          <p:spPr>
            <a:xfrm>
              <a:off x="9565927" y="2641787"/>
              <a:ext cx="2024397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00B050"/>
                  </a:solidFill>
                </a:rPr>
                <a:t>♣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D 10 6 5 4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0" name="Rectangle à coins arrondis 29"/>
            <p:cNvSpPr/>
            <p:nvPr/>
          </p:nvSpPr>
          <p:spPr>
            <a:xfrm>
              <a:off x="9565927" y="3400809"/>
              <a:ext cx="2024397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00B050"/>
                  </a:solidFill>
                </a:rPr>
                <a:t>♣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V 9 7 3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1" name="Rectangle à coins arrondis 30"/>
            <p:cNvSpPr/>
            <p:nvPr/>
          </p:nvSpPr>
          <p:spPr>
            <a:xfrm>
              <a:off x="10455033" y="3074845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4</a:t>
              </a:r>
              <a:endParaRPr lang="fr-FR" dirty="0"/>
            </a:p>
          </p:txBody>
        </p:sp>
      </p:grpSp>
      <p:sp>
        <p:nvSpPr>
          <p:cNvPr id="48" name="ZoneTexte 47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</p:spTree>
    <p:extLst>
      <p:ext uri="{BB962C8B-B14F-4D97-AF65-F5344CB8AC3E}">
        <p14:creationId xmlns:p14="http://schemas.microsoft.com/office/powerpoint/2010/main" val="134515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1 - Leçon 2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Couleurs symétriques et asymétriques</a:t>
            </a:r>
          </a:p>
          <a:p>
            <a:pPr algn="l"/>
            <a:r>
              <a:rPr lang="fr-FR" b="1" dirty="0" smtClean="0"/>
              <a:t>Les couleurs asymétriques : </a:t>
            </a:r>
            <a:r>
              <a:rPr lang="fr-FR" dirty="0" smtClean="0"/>
              <a:t>ce sont celles dans lesquelles le nombre de cartes détenues dans chaque main est différent</a:t>
            </a:r>
            <a:endParaRPr lang="fr-FR" dirty="0"/>
          </a:p>
          <a:p>
            <a:pPr algn="l"/>
            <a:endParaRPr lang="fr-FR" b="1" dirty="0" smtClean="0"/>
          </a:p>
          <a:p>
            <a:pPr algn="l"/>
            <a:endParaRPr lang="fr-FR" b="1" dirty="0"/>
          </a:p>
          <a:p>
            <a:pPr algn="l"/>
            <a:endParaRPr lang="fr-FR" b="1" dirty="0" smtClean="0"/>
          </a:p>
          <a:p>
            <a:pPr algn="l"/>
            <a:r>
              <a:rPr lang="fr-FR" dirty="0" smtClean="0"/>
              <a:t>	Dans le deuxième exemple, le mort a plus de cartes dans la couleur que le déclarant, et dans les trois autres cas, c’est le contraire.</a:t>
            </a:r>
          </a:p>
          <a:p>
            <a:pPr algn="l"/>
            <a:r>
              <a:rPr lang="fr-FR" dirty="0"/>
              <a:t>	</a:t>
            </a:r>
            <a:r>
              <a:rPr lang="fr-FR" dirty="0" smtClean="0"/>
              <a:t>Combien peut-on faire de levées dans l’exemple 3 ?</a:t>
            </a:r>
          </a:p>
          <a:p>
            <a:pPr algn="l"/>
            <a:r>
              <a:rPr lang="fr-FR" dirty="0"/>
              <a:t>	</a:t>
            </a:r>
            <a:r>
              <a:rPr lang="fr-FR" dirty="0" smtClean="0"/>
              <a:t>On possède quatre cartes maîtresses et quatre cartes dans la main du déclarant : si on joue la Dame du mort et le 2 du déclarant, puis le 4 du mort pour la main de Sud, on pourra réaliser quatre levées. </a:t>
            </a:r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511801" y="2211941"/>
            <a:ext cx="2024397" cy="1118530"/>
            <a:chOff x="511801" y="2601109"/>
            <a:chExt cx="2024397" cy="1118530"/>
          </a:xfrm>
        </p:grpSpPr>
        <p:sp>
          <p:nvSpPr>
            <p:cNvPr id="17" name="Rectangle à coins arrondis 16"/>
            <p:cNvSpPr/>
            <p:nvPr/>
          </p:nvSpPr>
          <p:spPr>
            <a:xfrm>
              <a:off x="511801" y="2601109"/>
              <a:ext cx="2024397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8" name="Rectangle à coins arrondis 17"/>
            <p:cNvSpPr/>
            <p:nvPr/>
          </p:nvSpPr>
          <p:spPr>
            <a:xfrm>
              <a:off x="511801" y="3360131"/>
              <a:ext cx="2024397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5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9" name="Rectangle à coins arrondis 18"/>
            <p:cNvSpPr/>
            <p:nvPr/>
          </p:nvSpPr>
          <p:spPr>
            <a:xfrm>
              <a:off x="1400907" y="303416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1</a:t>
              </a:r>
              <a:endParaRPr lang="fr-FR" dirty="0"/>
            </a:p>
          </p:txBody>
        </p:sp>
      </p:grpSp>
      <p:grpSp>
        <p:nvGrpSpPr>
          <p:cNvPr id="5" name="Groupe 4"/>
          <p:cNvGrpSpPr/>
          <p:nvPr/>
        </p:nvGrpSpPr>
        <p:grpSpPr>
          <a:xfrm>
            <a:off x="3529843" y="2211941"/>
            <a:ext cx="2024397" cy="1118530"/>
            <a:chOff x="3529843" y="2641787"/>
            <a:chExt cx="2024397" cy="1118530"/>
          </a:xfrm>
        </p:grpSpPr>
        <p:sp>
          <p:nvSpPr>
            <p:cNvPr id="21" name="Rectangle à coins arrondis 20"/>
            <p:cNvSpPr/>
            <p:nvPr/>
          </p:nvSpPr>
          <p:spPr>
            <a:xfrm>
              <a:off x="3529843" y="2641787"/>
              <a:ext cx="2024397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D V 10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2" name="Rectangle à coins arrondis 21"/>
            <p:cNvSpPr/>
            <p:nvPr/>
          </p:nvSpPr>
          <p:spPr>
            <a:xfrm>
              <a:off x="3529843" y="3400809"/>
              <a:ext cx="2024397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6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3" name="Rectangle à coins arrondis 22"/>
            <p:cNvSpPr/>
            <p:nvPr/>
          </p:nvSpPr>
          <p:spPr>
            <a:xfrm>
              <a:off x="4418949" y="3074845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2</a:t>
              </a:r>
              <a:endParaRPr lang="fr-FR" dirty="0"/>
            </a:p>
          </p:txBody>
        </p:sp>
      </p:grpSp>
      <p:grpSp>
        <p:nvGrpSpPr>
          <p:cNvPr id="6" name="Groupe 5"/>
          <p:cNvGrpSpPr/>
          <p:nvPr/>
        </p:nvGrpSpPr>
        <p:grpSpPr>
          <a:xfrm>
            <a:off x="6547885" y="2211941"/>
            <a:ext cx="2024397" cy="1118530"/>
            <a:chOff x="6547885" y="2641787"/>
            <a:chExt cx="2024397" cy="1118530"/>
          </a:xfrm>
        </p:grpSpPr>
        <p:sp>
          <p:nvSpPr>
            <p:cNvPr id="25" name="Rectangle à coins arrondis 24"/>
            <p:cNvSpPr/>
            <p:nvPr/>
          </p:nvSpPr>
          <p:spPr>
            <a:xfrm>
              <a:off x="6547885" y="2641787"/>
              <a:ext cx="2024397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FFC000"/>
                  </a:solidFill>
                </a:rPr>
                <a:t>♦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D 4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6" name="Rectangle à coins arrondis 25"/>
            <p:cNvSpPr/>
            <p:nvPr/>
          </p:nvSpPr>
          <p:spPr>
            <a:xfrm>
              <a:off x="6547885" y="3400809"/>
              <a:ext cx="2024397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FFC000"/>
                  </a:solidFill>
                </a:rPr>
                <a:t>♦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R V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7" name="Rectangle à coins arrondis 26"/>
            <p:cNvSpPr/>
            <p:nvPr/>
          </p:nvSpPr>
          <p:spPr>
            <a:xfrm>
              <a:off x="7436991" y="3074845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3</a:t>
              </a:r>
              <a:endParaRPr lang="fr-FR" dirty="0"/>
            </a:p>
          </p:txBody>
        </p:sp>
      </p:grpSp>
      <p:grpSp>
        <p:nvGrpSpPr>
          <p:cNvPr id="7" name="Groupe 6"/>
          <p:cNvGrpSpPr/>
          <p:nvPr/>
        </p:nvGrpSpPr>
        <p:grpSpPr>
          <a:xfrm>
            <a:off x="9565927" y="2211941"/>
            <a:ext cx="2024397" cy="1118530"/>
            <a:chOff x="9565927" y="2641787"/>
            <a:chExt cx="2024397" cy="1118530"/>
          </a:xfrm>
        </p:grpSpPr>
        <p:sp>
          <p:nvSpPr>
            <p:cNvPr id="29" name="Rectangle à coins arrondis 28"/>
            <p:cNvSpPr/>
            <p:nvPr/>
          </p:nvSpPr>
          <p:spPr>
            <a:xfrm>
              <a:off x="9565927" y="2641787"/>
              <a:ext cx="2024397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00B050"/>
                  </a:solidFill>
                </a:rPr>
                <a:t>♣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7 5 3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0" name="Rectangle à coins arrondis 29"/>
            <p:cNvSpPr/>
            <p:nvPr/>
          </p:nvSpPr>
          <p:spPr>
            <a:xfrm>
              <a:off x="9565927" y="3400809"/>
              <a:ext cx="2024397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00B050"/>
                  </a:solidFill>
                </a:rPr>
                <a:t>♣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8 6 4 2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1" name="Rectangle à coins arrondis 30"/>
            <p:cNvSpPr/>
            <p:nvPr/>
          </p:nvSpPr>
          <p:spPr>
            <a:xfrm>
              <a:off x="10455033" y="3074845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4</a:t>
              </a:r>
              <a:endParaRPr lang="fr-FR" dirty="0"/>
            </a:p>
          </p:txBody>
        </p:sp>
      </p:grpSp>
      <p:sp>
        <p:nvSpPr>
          <p:cNvPr id="48" name="ZoneTexte 47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</p:spTree>
    <p:extLst>
      <p:ext uri="{BB962C8B-B14F-4D97-AF65-F5344CB8AC3E}">
        <p14:creationId xmlns:p14="http://schemas.microsoft.com/office/powerpoint/2010/main" val="601963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1 - Leçon 2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/>
              <a:t>Les couleurs </a:t>
            </a:r>
            <a:r>
              <a:rPr lang="fr-FR" b="1" dirty="0" smtClean="0"/>
              <a:t>asymétriques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4" name="Rectangle à coins arrondis 3"/>
          <p:cNvSpPr/>
          <p:nvPr/>
        </p:nvSpPr>
        <p:spPr>
          <a:xfrm>
            <a:off x="368904" y="1282641"/>
            <a:ext cx="11363573" cy="12192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chemeClr val="tx1"/>
                </a:solidFill>
              </a:rPr>
              <a:t>	Pour </a:t>
            </a:r>
            <a:r>
              <a:rPr lang="fr-FR" sz="2400" dirty="0">
                <a:solidFill>
                  <a:schemeClr val="tx1"/>
                </a:solidFill>
              </a:rPr>
              <a:t>faire autant de levées qu’il possède de cartes maîtresses, un joueur doit avoir dans l’une au moins des deux mains autant de cartes qu’il détient de cartes maîtresses.</a:t>
            </a:r>
          </a:p>
        </p:txBody>
      </p:sp>
      <p:grpSp>
        <p:nvGrpSpPr>
          <p:cNvPr id="6" name="Groupe 5"/>
          <p:cNvGrpSpPr/>
          <p:nvPr/>
        </p:nvGrpSpPr>
        <p:grpSpPr>
          <a:xfrm>
            <a:off x="328245" y="2679877"/>
            <a:ext cx="1492740" cy="1118530"/>
            <a:chOff x="328245" y="2679877"/>
            <a:chExt cx="1492740" cy="1118530"/>
          </a:xfrm>
        </p:grpSpPr>
        <p:sp>
          <p:nvSpPr>
            <p:cNvPr id="7" name="Rectangle à coins arrondis 6"/>
            <p:cNvSpPr/>
            <p:nvPr/>
          </p:nvSpPr>
          <p:spPr>
            <a:xfrm>
              <a:off x="328245" y="2679877"/>
              <a:ext cx="1492740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dirty="0" smtClean="0">
                  <a:solidFill>
                    <a:srgbClr val="FFC000"/>
                  </a:solidFill>
                </a:rPr>
                <a:t>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R D V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à coins arrondis 7"/>
            <p:cNvSpPr/>
            <p:nvPr/>
          </p:nvSpPr>
          <p:spPr>
            <a:xfrm>
              <a:off x="328245" y="3438899"/>
              <a:ext cx="1492740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dirty="0" smtClean="0">
                  <a:solidFill>
                    <a:srgbClr val="FFC000"/>
                  </a:solidFill>
                </a:rPr>
                <a:t>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5 2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à coins arrondis 8"/>
            <p:cNvSpPr/>
            <p:nvPr/>
          </p:nvSpPr>
          <p:spPr>
            <a:xfrm>
              <a:off x="951523" y="3118774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0" name="ZoneTexte 9"/>
          <p:cNvSpPr txBox="1"/>
          <p:nvPr/>
        </p:nvSpPr>
        <p:spPr>
          <a:xfrm>
            <a:off x="1930399" y="2787656"/>
            <a:ext cx="95816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On possède quatre cartes maîtresses et quatre cartes au mort</a:t>
            </a:r>
          </a:p>
          <a:p>
            <a:r>
              <a:rPr lang="fr-FR" sz="2400" dirty="0" smtClean="0"/>
              <a:t>On peut réaliser quatre levées</a:t>
            </a:r>
            <a:endParaRPr lang="fr-FR" sz="2400" dirty="0"/>
          </a:p>
        </p:txBody>
      </p:sp>
      <p:grpSp>
        <p:nvGrpSpPr>
          <p:cNvPr id="16" name="Groupe 15"/>
          <p:cNvGrpSpPr/>
          <p:nvPr/>
        </p:nvGrpSpPr>
        <p:grpSpPr>
          <a:xfrm>
            <a:off x="328245" y="4018167"/>
            <a:ext cx="1492740" cy="1118530"/>
            <a:chOff x="328245" y="4018167"/>
            <a:chExt cx="1492740" cy="1118530"/>
          </a:xfrm>
        </p:grpSpPr>
        <p:sp>
          <p:nvSpPr>
            <p:cNvPr id="11" name="Rectangle à coins arrondis 10"/>
            <p:cNvSpPr/>
            <p:nvPr/>
          </p:nvSpPr>
          <p:spPr>
            <a:xfrm>
              <a:off x="328245" y="4018167"/>
              <a:ext cx="1492740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FF0000"/>
                  </a:solidFill>
                  <a:latin typeface="Segoe UI Black" pitchFamily="34" charset="0"/>
                  <a:ea typeface="Segoe UI Black" pitchFamily="34" charset="0"/>
                </a:rPr>
                <a:t>♥</a:t>
              </a:r>
              <a:r>
                <a:rPr lang="fr-FR" sz="2400" dirty="0" smtClean="0">
                  <a:solidFill>
                    <a:srgbClr val="FFC000"/>
                  </a:solidFill>
                </a:rPr>
                <a:t>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V 6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à coins arrondis 11"/>
            <p:cNvSpPr/>
            <p:nvPr/>
          </p:nvSpPr>
          <p:spPr>
            <a:xfrm>
              <a:off x="328245" y="4777189"/>
              <a:ext cx="1492740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FF0000"/>
                  </a:solidFill>
                  <a:latin typeface="Segoe UI Black" pitchFamily="34" charset="0"/>
                  <a:ea typeface="Segoe UI Black" pitchFamily="34" charset="0"/>
                </a:rPr>
                <a:t>♥</a:t>
              </a:r>
              <a:r>
                <a:rPr lang="fr-FR" sz="2400" dirty="0" smtClean="0">
                  <a:solidFill>
                    <a:srgbClr val="FFC000"/>
                  </a:solidFill>
                </a:rPr>
                <a:t>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R D 5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à coins arrondis 12"/>
            <p:cNvSpPr/>
            <p:nvPr/>
          </p:nvSpPr>
          <p:spPr>
            <a:xfrm>
              <a:off x="951523" y="4457064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4" name="ZoneTexte 13"/>
          <p:cNvSpPr txBox="1"/>
          <p:nvPr/>
        </p:nvSpPr>
        <p:spPr>
          <a:xfrm>
            <a:off x="1930398" y="3936368"/>
            <a:ext cx="99403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On possède quatre cartes maîtresses et quatre cartes </a:t>
            </a:r>
            <a:r>
              <a:rPr lang="fr-FR" sz="2400" dirty="0" smtClean="0"/>
              <a:t>dans la main du déclarant</a:t>
            </a:r>
            <a:endParaRPr lang="fr-FR" sz="2400" dirty="0"/>
          </a:p>
          <a:p>
            <a:r>
              <a:rPr lang="fr-FR" sz="2400" dirty="0"/>
              <a:t>On peut réaliser quatre levées</a:t>
            </a:r>
          </a:p>
        </p:txBody>
      </p:sp>
      <p:grpSp>
        <p:nvGrpSpPr>
          <p:cNvPr id="20" name="Groupe 19"/>
          <p:cNvGrpSpPr/>
          <p:nvPr/>
        </p:nvGrpSpPr>
        <p:grpSpPr>
          <a:xfrm>
            <a:off x="328245" y="5349355"/>
            <a:ext cx="1492740" cy="1118530"/>
            <a:chOff x="328245" y="5349355"/>
            <a:chExt cx="1492740" cy="1118530"/>
          </a:xfrm>
        </p:grpSpPr>
        <p:sp>
          <p:nvSpPr>
            <p:cNvPr id="15" name="Rectangle à coins arrondis 14"/>
            <p:cNvSpPr/>
            <p:nvPr/>
          </p:nvSpPr>
          <p:spPr>
            <a:xfrm>
              <a:off x="328245" y="5349355"/>
              <a:ext cx="1492740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FFC000"/>
                  </a:solidFill>
                </a:rPr>
                <a:t>♦</a:t>
              </a:r>
              <a:r>
                <a:rPr lang="fr-FR" sz="2400" dirty="0" smtClean="0">
                  <a:solidFill>
                    <a:srgbClr val="FFC000"/>
                  </a:solidFill>
                </a:rPr>
                <a:t>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R D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7" name="Rectangle à coins arrondis 16"/>
            <p:cNvSpPr/>
            <p:nvPr/>
          </p:nvSpPr>
          <p:spPr>
            <a:xfrm>
              <a:off x="328245" y="6108377"/>
              <a:ext cx="1492740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FFC000"/>
                  </a:solidFill>
                </a:rPr>
                <a:t>♦</a:t>
              </a:r>
              <a:r>
                <a:rPr lang="fr-FR" sz="2400" dirty="0" smtClean="0">
                  <a:solidFill>
                    <a:srgbClr val="FFC000"/>
                  </a:solidFill>
                </a:rPr>
                <a:t>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V 6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8" name="Rectangle à coins arrondis 17"/>
            <p:cNvSpPr/>
            <p:nvPr/>
          </p:nvSpPr>
          <p:spPr>
            <a:xfrm>
              <a:off x="951523" y="5788252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9" name="ZoneTexte 18"/>
          <p:cNvSpPr txBox="1"/>
          <p:nvPr/>
        </p:nvSpPr>
        <p:spPr>
          <a:xfrm>
            <a:off x="1930399" y="5349355"/>
            <a:ext cx="95816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On possède quatre cartes maîtresses et </a:t>
            </a:r>
            <a:r>
              <a:rPr lang="fr-FR" sz="2400" dirty="0" smtClean="0"/>
              <a:t>seulement trois cartes </a:t>
            </a:r>
            <a:r>
              <a:rPr lang="fr-FR" sz="2400" dirty="0"/>
              <a:t>dans </a:t>
            </a:r>
            <a:r>
              <a:rPr lang="fr-FR" sz="2400" dirty="0" smtClean="0"/>
              <a:t>chaque main</a:t>
            </a:r>
            <a:endParaRPr lang="fr-FR" sz="2400" dirty="0"/>
          </a:p>
          <a:p>
            <a:r>
              <a:rPr lang="fr-FR" sz="2400" dirty="0"/>
              <a:t>On </a:t>
            </a:r>
            <a:r>
              <a:rPr lang="fr-FR" sz="2400" dirty="0" smtClean="0"/>
              <a:t>ne réalisera que trois levées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635757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1 - Leçon 2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/>
              <a:t>Les couleurs </a:t>
            </a:r>
            <a:r>
              <a:rPr lang="fr-FR" b="1" dirty="0" smtClean="0"/>
              <a:t>asymétriques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4" name="Groupe 3"/>
          <p:cNvGrpSpPr/>
          <p:nvPr/>
        </p:nvGrpSpPr>
        <p:grpSpPr>
          <a:xfrm>
            <a:off x="328245" y="1389575"/>
            <a:ext cx="1852247" cy="1118530"/>
            <a:chOff x="328245" y="1389575"/>
            <a:chExt cx="1852247" cy="1118530"/>
          </a:xfrm>
        </p:grpSpPr>
        <p:sp>
          <p:nvSpPr>
            <p:cNvPr id="7" name="Rectangle à coins arrondis 6"/>
            <p:cNvSpPr/>
            <p:nvPr/>
          </p:nvSpPr>
          <p:spPr>
            <a:xfrm>
              <a:off x="328245" y="1389575"/>
              <a:ext cx="1852247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dirty="0" smtClean="0">
                  <a:solidFill>
                    <a:srgbClr val="FFC000"/>
                  </a:solidFill>
                </a:rPr>
                <a:t>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V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à coins arrondis 7"/>
            <p:cNvSpPr/>
            <p:nvPr/>
          </p:nvSpPr>
          <p:spPr>
            <a:xfrm>
              <a:off x="328245" y="2148597"/>
              <a:ext cx="1852247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  <a:latin typeface="Segoe UI Black" pitchFamily="34" charset="0"/>
                  <a:ea typeface="Segoe UI Black" pitchFamily="34" charset="0"/>
                </a:rPr>
                <a:t>♠</a:t>
              </a:r>
              <a:r>
                <a:rPr lang="fr-FR" sz="2400" dirty="0" smtClean="0">
                  <a:solidFill>
                    <a:srgbClr val="FFC000"/>
                  </a:solidFill>
                </a:rPr>
                <a:t>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R D 10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à coins arrondis 8"/>
            <p:cNvSpPr/>
            <p:nvPr/>
          </p:nvSpPr>
          <p:spPr>
            <a:xfrm>
              <a:off x="1129321" y="1828472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0" name="ZoneTexte 9"/>
          <p:cNvSpPr txBox="1"/>
          <p:nvPr/>
        </p:nvSpPr>
        <p:spPr>
          <a:xfrm>
            <a:off x="2407138" y="1389575"/>
            <a:ext cx="94635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On possède cinq cartes maîtresses et quatre cartes du côté long</a:t>
            </a:r>
          </a:p>
          <a:p>
            <a:r>
              <a:rPr lang="fr-FR" sz="2400" dirty="0" smtClean="0"/>
              <a:t>On ne peut réaliser que quatre levées</a:t>
            </a:r>
            <a:endParaRPr lang="fr-FR" sz="2400" dirty="0"/>
          </a:p>
        </p:txBody>
      </p:sp>
      <p:sp>
        <p:nvSpPr>
          <p:cNvPr id="23" name="ZoneTexte 22"/>
          <p:cNvSpPr txBox="1"/>
          <p:nvPr/>
        </p:nvSpPr>
        <p:spPr>
          <a:xfrm>
            <a:off x="2407138" y="3008296"/>
            <a:ext cx="94635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Si on rajoute une carte du côté court, on ne réalisera toujours que quatre levées malgré les cinq cartes maîtresses</a:t>
            </a:r>
            <a:endParaRPr lang="fr-FR" sz="2400" dirty="0"/>
          </a:p>
        </p:txBody>
      </p:sp>
      <p:sp>
        <p:nvSpPr>
          <p:cNvPr id="27" name="ZoneTexte 26"/>
          <p:cNvSpPr txBox="1"/>
          <p:nvPr/>
        </p:nvSpPr>
        <p:spPr>
          <a:xfrm>
            <a:off x="2407138" y="4691592"/>
            <a:ext cx="94635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Mais si on rajoute une carte du côté long, on réalise maintenant cinq levées car on a toujours cinq cartes maîtresses et cinq cartes maintenant dans la main longue</a:t>
            </a:r>
            <a:endParaRPr lang="fr-FR" sz="2400" dirty="0"/>
          </a:p>
        </p:txBody>
      </p:sp>
      <p:grpSp>
        <p:nvGrpSpPr>
          <p:cNvPr id="14" name="Groupe 13"/>
          <p:cNvGrpSpPr/>
          <p:nvPr/>
        </p:nvGrpSpPr>
        <p:grpSpPr>
          <a:xfrm>
            <a:off x="328245" y="2633785"/>
            <a:ext cx="2274278" cy="1493041"/>
            <a:chOff x="328245" y="2633785"/>
            <a:chExt cx="2274278" cy="1493041"/>
          </a:xfrm>
        </p:grpSpPr>
        <p:grpSp>
          <p:nvGrpSpPr>
            <p:cNvPr id="6" name="Groupe 5"/>
            <p:cNvGrpSpPr/>
            <p:nvPr/>
          </p:nvGrpSpPr>
          <p:grpSpPr>
            <a:xfrm>
              <a:off x="328245" y="3008296"/>
              <a:ext cx="1852247" cy="1118530"/>
              <a:chOff x="328245" y="3008296"/>
              <a:chExt cx="1852247" cy="1118530"/>
            </a:xfrm>
          </p:grpSpPr>
          <p:sp>
            <p:nvSpPr>
              <p:cNvPr id="20" name="Rectangle à coins arrondis 19"/>
              <p:cNvSpPr/>
              <p:nvPr/>
            </p:nvSpPr>
            <p:spPr>
              <a:xfrm>
                <a:off x="328245" y="3008296"/>
                <a:ext cx="1852247" cy="359508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400" dirty="0">
                    <a:solidFill>
                      <a:schemeClr val="tx1"/>
                    </a:solidFill>
                    <a:latin typeface="Segoe UI Black" pitchFamily="34" charset="0"/>
                    <a:ea typeface="Segoe UI Black" pitchFamily="34" charset="0"/>
                  </a:rPr>
                  <a:t>♠</a:t>
                </a:r>
                <a:r>
                  <a:rPr lang="fr-FR" sz="2400" dirty="0" smtClean="0">
                    <a:solidFill>
                      <a:srgbClr val="FFC000"/>
                    </a:solidFill>
                  </a:rPr>
                  <a:t> </a:t>
                </a:r>
                <a:r>
                  <a:rPr lang="fr-FR" sz="2400" b="1" dirty="0" smtClean="0">
                    <a:solidFill>
                      <a:schemeClr val="tx1"/>
                    </a:solidFill>
                  </a:rPr>
                  <a:t>V 3 </a:t>
                </a:r>
                <a:r>
                  <a:rPr lang="fr-FR" sz="2400" b="1" dirty="0" smtClean="0">
                    <a:solidFill>
                      <a:srgbClr val="FF0000"/>
                    </a:solidFill>
                  </a:rPr>
                  <a:t>2</a:t>
                </a:r>
                <a:endParaRPr lang="fr-FR" sz="24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1" name="Rectangle à coins arrondis 20"/>
              <p:cNvSpPr/>
              <p:nvPr/>
            </p:nvSpPr>
            <p:spPr>
              <a:xfrm>
                <a:off x="328245" y="3767318"/>
                <a:ext cx="1852247" cy="359508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400" dirty="0">
                    <a:solidFill>
                      <a:schemeClr val="tx1"/>
                    </a:solidFill>
                    <a:latin typeface="Segoe UI Black" pitchFamily="34" charset="0"/>
                    <a:ea typeface="Segoe UI Black" pitchFamily="34" charset="0"/>
                  </a:rPr>
                  <a:t>♠</a:t>
                </a:r>
                <a:r>
                  <a:rPr lang="fr-FR" sz="2400" dirty="0" smtClean="0">
                    <a:solidFill>
                      <a:srgbClr val="FFC000"/>
                    </a:solidFill>
                  </a:rPr>
                  <a:t> </a:t>
                </a:r>
                <a:r>
                  <a:rPr lang="fr-FR" sz="2400" b="1" dirty="0" smtClean="0">
                    <a:solidFill>
                      <a:schemeClr val="tx1"/>
                    </a:solidFill>
                  </a:rPr>
                  <a:t>A R D 10</a:t>
                </a:r>
                <a:endParaRPr lang="fr-FR" sz="2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Rectangle à coins arrondis 21"/>
              <p:cNvSpPr/>
              <p:nvPr/>
            </p:nvSpPr>
            <p:spPr>
              <a:xfrm>
                <a:off x="1129321" y="3447193"/>
                <a:ext cx="246184" cy="240736"/>
              </a:xfrm>
              <a:prstGeom prst="round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12" name="Ellipse 11"/>
            <p:cNvSpPr/>
            <p:nvPr/>
          </p:nvSpPr>
          <p:spPr>
            <a:xfrm>
              <a:off x="2344615" y="2633785"/>
              <a:ext cx="257908" cy="257907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2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3" name="Flèche droite rayée 12"/>
            <p:cNvSpPr/>
            <p:nvPr/>
          </p:nvSpPr>
          <p:spPr>
            <a:xfrm rot="8963610">
              <a:off x="1743660" y="2934368"/>
              <a:ext cx="592507" cy="170527"/>
            </a:xfrm>
            <a:prstGeom prst="strip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5" name="Groupe 14"/>
          <p:cNvGrpSpPr/>
          <p:nvPr/>
        </p:nvGrpSpPr>
        <p:grpSpPr>
          <a:xfrm>
            <a:off x="328245" y="4691592"/>
            <a:ext cx="2274278" cy="1570097"/>
            <a:chOff x="328245" y="4691592"/>
            <a:chExt cx="2274278" cy="1570097"/>
          </a:xfrm>
        </p:grpSpPr>
        <p:grpSp>
          <p:nvGrpSpPr>
            <p:cNvPr id="11" name="Groupe 10"/>
            <p:cNvGrpSpPr/>
            <p:nvPr/>
          </p:nvGrpSpPr>
          <p:grpSpPr>
            <a:xfrm>
              <a:off x="328245" y="4691592"/>
              <a:ext cx="1852247" cy="1118530"/>
              <a:chOff x="328245" y="4691592"/>
              <a:chExt cx="1852247" cy="1118530"/>
            </a:xfrm>
          </p:grpSpPr>
          <p:sp>
            <p:nvSpPr>
              <p:cNvPr id="24" name="Rectangle à coins arrondis 23"/>
              <p:cNvSpPr/>
              <p:nvPr/>
            </p:nvSpPr>
            <p:spPr>
              <a:xfrm>
                <a:off x="328245" y="4691592"/>
                <a:ext cx="1852247" cy="359508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400" dirty="0">
                    <a:solidFill>
                      <a:schemeClr val="tx1"/>
                    </a:solidFill>
                    <a:latin typeface="Segoe UI Black" pitchFamily="34" charset="0"/>
                    <a:ea typeface="Segoe UI Black" pitchFamily="34" charset="0"/>
                  </a:rPr>
                  <a:t>♠</a:t>
                </a:r>
                <a:r>
                  <a:rPr lang="fr-FR" sz="2400" dirty="0" smtClean="0">
                    <a:solidFill>
                      <a:srgbClr val="FFC000"/>
                    </a:solidFill>
                  </a:rPr>
                  <a:t> </a:t>
                </a:r>
                <a:r>
                  <a:rPr lang="fr-FR" sz="2400" b="1" dirty="0" smtClean="0">
                    <a:solidFill>
                      <a:schemeClr val="tx1"/>
                    </a:solidFill>
                  </a:rPr>
                  <a:t>V 3</a:t>
                </a:r>
                <a:endParaRPr lang="fr-FR" sz="2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ectangle à coins arrondis 24"/>
              <p:cNvSpPr/>
              <p:nvPr/>
            </p:nvSpPr>
            <p:spPr>
              <a:xfrm>
                <a:off x="328245" y="5450614"/>
                <a:ext cx="1852247" cy="359508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400" dirty="0">
                    <a:solidFill>
                      <a:schemeClr val="tx1"/>
                    </a:solidFill>
                    <a:latin typeface="Segoe UI Black" pitchFamily="34" charset="0"/>
                    <a:ea typeface="Segoe UI Black" pitchFamily="34" charset="0"/>
                  </a:rPr>
                  <a:t>♠</a:t>
                </a:r>
                <a:r>
                  <a:rPr lang="fr-FR" sz="2400" dirty="0" smtClean="0">
                    <a:solidFill>
                      <a:srgbClr val="FFC000"/>
                    </a:solidFill>
                  </a:rPr>
                  <a:t> </a:t>
                </a:r>
                <a:r>
                  <a:rPr lang="fr-FR" sz="2400" b="1" dirty="0" smtClean="0">
                    <a:solidFill>
                      <a:schemeClr val="tx1"/>
                    </a:solidFill>
                  </a:rPr>
                  <a:t>A R D 10 </a:t>
                </a:r>
                <a:r>
                  <a:rPr lang="fr-FR" sz="2400" b="1" dirty="0" smtClean="0">
                    <a:solidFill>
                      <a:srgbClr val="FF0000"/>
                    </a:solidFill>
                  </a:rPr>
                  <a:t>2</a:t>
                </a:r>
                <a:r>
                  <a:rPr lang="fr-FR" sz="2400" b="1" dirty="0" smtClean="0">
                    <a:solidFill>
                      <a:schemeClr val="tx1"/>
                    </a:solidFill>
                  </a:rPr>
                  <a:t> </a:t>
                </a:r>
                <a:endParaRPr lang="fr-FR" sz="2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ectangle à coins arrondis 25"/>
              <p:cNvSpPr/>
              <p:nvPr/>
            </p:nvSpPr>
            <p:spPr>
              <a:xfrm>
                <a:off x="1129321" y="5130489"/>
                <a:ext cx="246184" cy="240736"/>
              </a:xfrm>
              <a:prstGeom prst="round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28" name="Ellipse 27"/>
            <p:cNvSpPr/>
            <p:nvPr/>
          </p:nvSpPr>
          <p:spPr>
            <a:xfrm>
              <a:off x="2344615" y="6003782"/>
              <a:ext cx="257908" cy="257907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2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9" name="Flèche droite rayée 28"/>
            <p:cNvSpPr/>
            <p:nvPr/>
          </p:nvSpPr>
          <p:spPr>
            <a:xfrm rot="13070676" flipV="1">
              <a:off x="2012345" y="5806950"/>
              <a:ext cx="382730" cy="170527"/>
            </a:xfrm>
            <a:prstGeom prst="strip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176891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2172</TotalTime>
  <Words>981</Words>
  <Application>Microsoft Office PowerPoint</Application>
  <PresentationFormat>Grand écran</PresentationFormat>
  <Paragraphs>187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Segoe UI Black</vt:lpstr>
      <vt:lpstr>Thème Office</vt:lpstr>
      <vt:lpstr>Chapitre 1 - Leçon 2</vt:lpstr>
      <vt:lpstr>Chapitre 1 - Leçon 2</vt:lpstr>
      <vt:lpstr>Chapitre 1 - Leçon 2</vt:lpstr>
      <vt:lpstr>Chapitre 1 - Leçon 2</vt:lpstr>
      <vt:lpstr>Chapitre 1 - Leçon 2</vt:lpstr>
      <vt:lpstr>Chapitre 1 - Leçon 2</vt:lpstr>
      <vt:lpstr>Chapitre 1 - Leçon 2</vt:lpstr>
      <vt:lpstr>Chapitre 1 - Leçon 2</vt:lpstr>
      <vt:lpstr>Chapitre 1 - Leçon 2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 5 (la notion d’atout)</dc:title>
  <dc:creator>Comité</dc:creator>
  <cp:lastModifiedBy>alain raynaud</cp:lastModifiedBy>
  <cp:revision>102</cp:revision>
  <dcterms:created xsi:type="dcterms:W3CDTF">2018-10-04T06:59:00Z</dcterms:created>
  <dcterms:modified xsi:type="dcterms:W3CDTF">2021-02-19T08:37:21Z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1033-10.2.0.6020</vt:lpwstr>
  </property>
</Properties>
</file>